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8" r:id="rId4"/>
    <p:sldId id="291" r:id="rId5"/>
    <p:sldId id="268" r:id="rId6"/>
    <p:sldId id="289" r:id="rId7"/>
    <p:sldId id="290" r:id="rId8"/>
    <p:sldId id="292" r:id="rId9"/>
    <p:sldId id="296" r:id="rId10"/>
    <p:sldId id="300" r:id="rId11"/>
    <p:sldId id="297" r:id="rId12"/>
    <p:sldId id="302" r:id="rId13"/>
    <p:sldId id="303" r:id="rId14"/>
    <p:sldId id="299" r:id="rId15"/>
    <p:sldId id="304" r:id="rId16"/>
    <p:sldId id="305" r:id="rId17"/>
    <p:sldId id="266" r:id="rId18"/>
    <p:sldId id="269" r:id="rId19"/>
    <p:sldId id="306" r:id="rId20"/>
    <p:sldId id="307" r:id="rId21"/>
    <p:sldId id="308" r:id="rId22"/>
    <p:sldId id="321" r:id="rId23"/>
    <p:sldId id="301" r:id="rId24"/>
    <p:sldId id="317" r:id="rId25"/>
    <p:sldId id="316" r:id="rId26"/>
    <p:sldId id="318" r:id="rId27"/>
    <p:sldId id="319" r:id="rId28"/>
    <p:sldId id="323" r:id="rId29"/>
    <p:sldId id="324" r:id="rId30"/>
    <p:sldId id="325" r:id="rId31"/>
    <p:sldId id="326" r:id="rId32"/>
    <p:sldId id="327" r:id="rId33"/>
    <p:sldId id="309" r:id="rId34"/>
    <p:sldId id="322" r:id="rId35"/>
    <p:sldId id="320" r:id="rId36"/>
    <p:sldId id="310" r:id="rId37"/>
    <p:sldId id="311" r:id="rId38"/>
    <p:sldId id="312" r:id="rId39"/>
    <p:sldId id="313" r:id="rId40"/>
    <p:sldId id="270" r:id="rId41"/>
    <p:sldId id="315" r:id="rId42"/>
    <p:sldId id="314" r:id="rId43"/>
    <p:sldId id="298" r:id="rId44"/>
    <p:sldId id="282" r:id="rId45"/>
    <p:sldId id="283" r:id="rId46"/>
    <p:sldId id="284" r:id="rId47"/>
    <p:sldId id="285" r:id="rId48"/>
    <p:sldId id="273" r:id="rId49"/>
    <p:sldId id="280" r:id="rId50"/>
    <p:sldId id="271" r:id="rId51"/>
    <p:sldId id="274" r:id="rId52"/>
    <p:sldId id="272" r:id="rId53"/>
    <p:sldId id="275" r:id="rId54"/>
    <p:sldId id="286" r:id="rId55"/>
    <p:sldId id="287" r:id="rId56"/>
    <p:sldId id="27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316EE0-8B58-4A6D-A7CC-D23AA35B37A3}">
          <p14:sldIdLst>
            <p14:sldId id="256"/>
            <p14:sldId id="279"/>
            <p14:sldId id="288"/>
            <p14:sldId id="291"/>
            <p14:sldId id="268"/>
            <p14:sldId id="289"/>
            <p14:sldId id="290"/>
            <p14:sldId id="292"/>
            <p14:sldId id="296"/>
            <p14:sldId id="300"/>
            <p14:sldId id="297"/>
            <p14:sldId id="302"/>
            <p14:sldId id="303"/>
            <p14:sldId id="299"/>
            <p14:sldId id="304"/>
            <p14:sldId id="305"/>
            <p14:sldId id="266"/>
            <p14:sldId id="269"/>
            <p14:sldId id="306"/>
            <p14:sldId id="307"/>
            <p14:sldId id="308"/>
            <p14:sldId id="321"/>
            <p14:sldId id="301"/>
            <p14:sldId id="317"/>
            <p14:sldId id="316"/>
            <p14:sldId id="318"/>
            <p14:sldId id="319"/>
            <p14:sldId id="323"/>
            <p14:sldId id="324"/>
            <p14:sldId id="325"/>
            <p14:sldId id="326"/>
            <p14:sldId id="327"/>
            <p14:sldId id="309"/>
            <p14:sldId id="322"/>
            <p14:sldId id="320"/>
            <p14:sldId id="310"/>
            <p14:sldId id="311"/>
            <p14:sldId id="312"/>
            <p14:sldId id="313"/>
            <p14:sldId id="270"/>
            <p14:sldId id="315"/>
          </p14:sldIdLst>
        </p14:section>
        <p14:section name="Misc." id="{0348A622-F540-4227-AC23-EF51801C81DC}">
          <p14:sldIdLst>
            <p14:sldId id="314"/>
            <p14:sldId id="298"/>
            <p14:sldId id="282"/>
            <p14:sldId id="283"/>
            <p14:sldId id="284"/>
            <p14:sldId id="285"/>
            <p14:sldId id="273"/>
            <p14:sldId id="280"/>
            <p14:sldId id="271"/>
            <p14:sldId id="274"/>
            <p14:sldId id="272"/>
            <p14:sldId id="275"/>
            <p14:sldId id="286"/>
            <p14:sldId id="28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585"/>
    <a:srgbClr val="66CDAA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adoh\OneDrive\Documents\GitHub\dietarry_patterns\eg_data\NHANES\Laboratory_data\Ordination\Variance%20Exp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79217629056317"/>
          <c:y val="8.7995183059382864E-2"/>
          <c:w val="0.63866603753182538"/>
          <c:h val="0.60675206643945623"/>
        </c:manualLayout>
      </c:layout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Axis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Sheet1!$A$3:$B$10</c:f>
              <c:multiLvlStrCache>
                <c:ptCount val="8"/>
                <c:lvl>
                  <c:pt idx="0">
                    <c:v>WEIGHTED</c:v>
                  </c:pt>
                  <c:pt idx="1">
                    <c:v>Unweighted</c:v>
                  </c:pt>
                  <c:pt idx="2">
                    <c:v>WEIGHTED</c:v>
                  </c:pt>
                  <c:pt idx="3">
                    <c:v>Unweighted</c:v>
                  </c:pt>
                  <c:pt idx="4">
                    <c:v>WEIGHTED</c:v>
                  </c:pt>
                  <c:pt idx="5">
                    <c:v>Unweighted</c:v>
                  </c:pt>
                  <c:pt idx="6">
                    <c:v>WEIGHTED</c:v>
                  </c:pt>
                  <c:pt idx="7">
                    <c:v>Unweighted</c:v>
                  </c:pt>
                </c:lvl>
                <c:lvl>
                  <c:pt idx="0">
                    <c:v>Lv 2</c:v>
                  </c:pt>
                  <c:pt idx="2">
                    <c:v>Lv3</c:v>
                  </c:pt>
                  <c:pt idx="4">
                    <c:v>Lv4</c:v>
                  </c:pt>
                  <c:pt idx="6">
                    <c:v>Lv5</c:v>
                  </c:pt>
                </c:lvl>
              </c:multiLvlStrCache>
            </c:multiLvlStrRef>
          </c:cat>
          <c:val>
            <c:numRef>
              <c:f>Sheet1!$C$3:$C$10</c:f>
              <c:numCache>
                <c:formatCode>General</c:formatCode>
                <c:ptCount val="8"/>
                <c:pt idx="0">
                  <c:v>3.9</c:v>
                </c:pt>
                <c:pt idx="1">
                  <c:v>3.2</c:v>
                </c:pt>
                <c:pt idx="2">
                  <c:v>4.8</c:v>
                </c:pt>
                <c:pt idx="3">
                  <c:v>3.5</c:v>
                </c:pt>
                <c:pt idx="4" formatCode="0.0">
                  <c:v>3.9542746545876799</c:v>
                </c:pt>
                <c:pt idx="5" formatCode="0.0">
                  <c:v>3.4829880318681998</c:v>
                </c:pt>
                <c:pt idx="6" formatCode="0.0">
                  <c:v>3.9074108373495204</c:v>
                </c:pt>
                <c:pt idx="7" formatCode="0.0">
                  <c:v>3.2902051425716401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FF-4E7B-A97A-E9E9905BB291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Axis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multiLvlStrRef>
              <c:f>Sheet1!$A$3:$B$10</c:f>
              <c:multiLvlStrCache>
                <c:ptCount val="8"/>
                <c:lvl>
                  <c:pt idx="0">
                    <c:v>WEIGHTED</c:v>
                  </c:pt>
                  <c:pt idx="1">
                    <c:v>Unweighted</c:v>
                  </c:pt>
                  <c:pt idx="2">
                    <c:v>WEIGHTED</c:v>
                  </c:pt>
                  <c:pt idx="3">
                    <c:v>Unweighted</c:v>
                  </c:pt>
                  <c:pt idx="4">
                    <c:v>WEIGHTED</c:v>
                  </c:pt>
                  <c:pt idx="5">
                    <c:v>Unweighted</c:v>
                  </c:pt>
                  <c:pt idx="6">
                    <c:v>WEIGHTED</c:v>
                  </c:pt>
                  <c:pt idx="7">
                    <c:v>Unweighted</c:v>
                  </c:pt>
                </c:lvl>
                <c:lvl>
                  <c:pt idx="0">
                    <c:v>Lv 2</c:v>
                  </c:pt>
                  <c:pt idx="2">
                    <c:v>Lv3</c:v>
                  </c:pt>
                  <c:pt idx="4">
                    <c:v>Lv4</c:v>
                  </c:pt>
                  <c:pt idx="6">
                    <c:v>Lv5</c:v>
                  </c:pt>
                </c:lvl>
              </c:multiLvlStrCache>
            </c:multiLvl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3.6</c:v>
                </c:pt>
                <c:pt idx="1">
                  <c:v>2.9</c:v>
                </c:pt>
                <c:pt idx="2">
                  <c:v>3.1</c:v>
                </c:pt>
                <c:pt idx="3">
                  <c:v>3</c:v>
                </c:pt>
                <c:pt idx="4" formatCode="0.0">
                  <c:v>3.7044773892449401</c:v>
                </c:pt>
                <c:pt idx="5" formatCode="0.0">
                  <c:v>2.9588064805526901</c:v>
                </c:pt>
                <c:pt idx="6" formatCode="0.0">
                  <c:v>3.4968255181406303</c:v>
                </c:pt>
                <c:pt idx="7" formatCode="0.0">
                  <c:v>2.6632395646743201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FF-4E7B-A97A-E9E9905BB291}"/>
            </c:ext>
          </c:extLst>
        </c:ser>
        <c:ser>
          <c:idx val="2"/>
          <c:order val="2"/>
          <c:tx>
            <c:strRef>
              <c:f>Sheet1!$E$2</c:f>
              <c:strCache>
                <c:ptCount val="1"/>
                <c:pt idx="0">
                  <c:v>Axis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multiLvlStrRef>
              <c:f>Sheet1!$A$3:$B$10</c:f>
              <c:multiLvlStrCache>
                <c:ptCount val="8"/>
                <c:lvl>
                  <c:pt idx="0">
                    <c:v>WEIGHTED</c:v>
                  </c:pt>
                  <c:pt idx="1">
                    <c:v>Unweighted</c:v>
                  </c:pt>
                  <c:pt idx="2">
                    <c:v>WEIGHTED</c:v>
                  </c:pt>
                  <c:pt idx="3">
                    <c:v>Unweighted</c:v>
                  </c:pt>
                  <c:pt idx="4">
                    <c:v>WEIGHTED</c:v>
                  </c:pt>
                  <c:pt idx="5">
                    <c:v>Unweighted</c:v>
                  </c:pt>
                  <c:pt idx="6">
                    <c:v>WEIGHTED</c:v>
                  </c:pt>
                  <c:pt idx="7">
                    <c:v>Unweighted</c:v>
                  </c:pt>
                </c:lvl>
                <c:lvl>
                  <c:pt idx="0">
                    <c:v>Lv 2</c:v>
                  </c:pt>
                  <c:pt idx="2">
                    <c:v>Lv3</c:v>
                  </c:pt>
                  <c:pt idx="4">
                    <c:v>Lv4</c:v>
                  </c:pt>
                  <c:pt idx="6">
                    <c:v>Lv5</c:v>
                  </c:pt>
                </c:lvl>
              </c:multiLvlStrCache>
            </c:multiLvlStrRef>
          </c:cat>
          <c:val>
            <c:numRef>
              <c:f>Sheet1!$E$3:$E$10</c:f>
              <c:numCache>
                <c:formatCode>General</c:formatCode>
                <c:ptCount val="8"/>
                <c:pt idx="0">
                  <c:v>3.1</c:v>
                </c:pt>
                <c:pt idx="1">
                  <c:v>2.7</c:v>
                </c:pt>
                <c:pt idx="2">
                  <c:v>2.7</c:v>
                </c:pt>
                <c:pt idx="3">
                  <c:v>2.7</c:v>
                </c:pt>
                <c:pt idx="4" formatCode="0.0">
                  <c:v>3.13077568925558</c:v>
                </c:pt>
                <c:pt idx="5" formatCode="0.0">
                  <c:v>2.59992914349113</c:v>
                </c:pt>
                <c:pt idx="6" formatCode="0.0">
                  <c:v>2.8139372111961301</c:v>
                </c:pt>
                <c:pt idx="7" formatCode="0.0">
                  <c:v>2.61424555031211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7FF-4E7B-A97A-E9E9905BB291}"/>
            </c:ext>
          </c:extLst>
        </c:ser>
        <c:ser>
          <c:idx val="3"/>
          <c:order val="3"/>
          <c:tx>
            <c:strRef>
              <c:f>Sheet1!$F$2</c:f>
              <c:strCache>
                <c:ptCount val="1"/>
                <c:pt idx="0">
                  <c:v>Axis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multiLvlStrRef>
              <c:f>Sheet1!$A$3:$B$10</c:f>
              <c:multiLvlStrCache>
                <c:ptCount val="8"/>
                <c:lvl>
                  <c:pt idx="0">
                    <c:v>WEIGHTED</c:v>
                  </c:pt>
                  <c:pt idx="1">
                    <c:v>Unweighted</c:v>
                  </c:pt>
                  <c:pt idx="2">
                    <c:v>WEIGHTED</c:v>
                  </c:pt>
                  <c:pt idx="3">
                    <c:v>Unweighted</c:v>
                  </c:pt>
                  <c:pt idx="4">
                    <c:v>WEIGHTED</c:v>
                  </c:pt>
                  <c:pt idx="5">
                    <c:v>Unweighted</c:v>
                  </c:pt>
                  <c:pt idx="6">
                    <c:v>WEIGHTED</c:v>
                  </c:pt>
                  <c:pt idx="7">
                    <c:v>Unweighted</c:v>
                  </c:pt>
                </c:lvl>
                <c:lvl>
                  <c:pt idx="0">
                    <c:v>Lv 2</c:v>
                  </c:pt>
                  <c:pt idx="2">
                    <c:v>Lv3</c:v>
                  </c:pt>
                  <c:pt idx="4">
                    <c:v>Lv4</c:v>
                  </c:pt>
                  <c:pt idx="6">
                    <c:v>Lv5</c:v>
                  </c:pt>
                </c:lvl>
              </c:multiLvlStrCache>
            </c:multiLvl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2.8</c:v>
                </c:pt>
                <c:pt idx="1">
                  <c:v>2.5</c:v>
                </c:pt>
                <c:pt idx="2">
                  <c:v>2.6</c:v>
                </c:pt>
                <c:pt idx="3">
                  <c:v>2.6</c:v>
                </c:pt>
                <c:pt idx="4" formatCode="0.0">
                  <c:v>2.6636741137453099</c:v>
                </c:pt>
                <c:pt idx="5" formatCode="0.0">
                  <c:v>2.43118611590597</c:v>
                </c:pt>
                <c:pt idx="6" formatCode="0.0">
                  <c:v>2.71275387200351</c:v>
                </c:pt>
                <c:pt idx="7" formatCode="0.0">
                  <c:v>2.2847314618658898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7FF-4E7B-A97A-E9E9905BB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8559552"/>
        <c:axId val="828555616"/>
      </c:lineChart>
      <c:catAx>
        <c:axId val="82855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555616"/>
        <c:crosses val="autoZero"/>
        <c:auto val="1"/>
        <c:lblAlgn val="ctr"/>
        <c:lblOffset val="100"/>
        <c:noMultiLvlLbl val="0"/>
      </c:catAx>
      <c:valAx>
        <c:axId val="828555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variance explained</a:t>
                </a:r>
              </a:p>
            </c:rich>
          </c:tx>
          <c:layout>
            <c:manualLayout>
              <c:xMode val="edge"/>
              <c:yMode val="edge"/>
              <c:x val="1.4361713557735108E-2"/>
              <c:y val="0.356902625977722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559552"/>
        <c:crosses val="autoZero"/>
        <c:crossBetween val="between"/>
      </c:valAx>
      <c:spPr>
        <a:noFill/>
        <a:ln>
          <a:solidFill>
            <a:srgbClr val="D9D9D9"/>
          </a:solidFill>
        </a:ln>
        <a:effectLst/>
      </c:spPr>
    </c:plotArea>
    <c:legend>
      <c:legendPos val="b"/>
      <c:layout>
        <c:manualLayout>
          <c:xMode val="edge"/>
          <c:yMode val="edge"/>
          <c:x val="0.78702566673547825"/>
          <c:y val="0.18127002781368748"/>
          <c:w val="0.18227648510228353"/>
          <c:h val="0.416888000940181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rgbClr val="66CDAA"/>
            </a:solidFill>
            <a:ln>
              <a:noFill/>
            </a:ln>
            <a:effectLst/>
          </c:spPr>
          <c:invertIfNegative val="0"/>
          <c:cat>
            <c:numRef>
              <c:f>Sheet1!$A$2:$A$22</c:f>
              <c:numCache>
                <c:formatCode>General</c:formatCode>
                <c:ptCount val="21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  <c:pt idx="19">
                  <c:v>79</c:v>
                </c:pt>
                <c:pt idx="20">
                  <c:v>80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4</c:v>
                </c:pt>
                <c:pt idx="1">
                  <c:v>5</c:v>
                </c:pt>
                <c:pt idx="2">
                  <c:v>1</c:v>
                </c:pt>
                <c:pt idx="3">
                  <c:v>4</c:v>
                </c:pt>
                <c:pt idx="4">
                  <c:v>2</c:v>
                </c:pt>
                <c:pt idx="5">
                  <c:v>5</c:v>
                </c:pt>
                <c:pt idx="6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2</c:v>
                </c:pt>
                <c:pt idx="10">
                  <c:v>5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0</c:v>
                </c:pt>
                <c:pt idx="19">
                  <c:v>2</c:v>
                </c:pt>
                <c:pt idx="2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3-440B-907B-46A80B7C5E50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Prediabetic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Sheet1!$A$2:$A$22</c:f>
              <c:numCache>
                <c:formatCode>General</c:formatCode>
                <c:ptCount val="21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  <c:pt idx="19">
                  <c:v>79</c:v>
                </c:pt>
                <c:pt idx="20">
                  <c:v>80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7</c:v>
                </c:pt>
                <c:pt idx="1">
                  <c:v>12</c:v>
                </c:pt>
                <c:pt idx="2">
                  <c:v>9</c:v>
                </c:pt>
                <c:pt idx="3">
                  <c:v>1</c:v>
                </c:pt>
                <c:pt idx="4">
                  <c:v>7</c:v>
                </c:pt>
                <c:pt idx="5">
                  <c:v>5</c:v>
                </c:pt>
                <c:pt idx="6">
                  <c:v>11</c:v>
                </c:pt>
                <c:pt idx="7">
                  <c:v>6</c:v>
                </c:pt>
                <c:pt idx="8">
                  <c:v>5</c:v>
                </c:pt>
                <c:pt idx="9">
                  <c:v>10</c:v>
                </c:pt>
                <c:pt idx="10">
                  <c:v>9</c:v>
                </c:pt>
                <c:pt idx="11">
                  <c:v>4</c:v>
                </c:pt>
                <c:pt idx="12">
                  <c:v>8</c:v>
                </c:pt>
                <c:pt idx="13">
                  <c:v>4</c:v>
                </c:pt>
                <c:pt idx="14">
                  <c:v>7</c:v>
                </c:pt>
                <c:pt idx="15">
                  <c:v>6</c:v>
                </c:pt>
                <c:pt idx="16">
                  <c:v>6</c:v>
                </c:pt>
                <c:pt idx="17">
                  <c:v>3</c:v>
                </c:pt>
                <c:pt idx="18">
                  <c:v>4</c:v>
                </c:pt>
                <c:pt idx="19">
                  <c:v>3</c:v>
                </c:pt>
                <c:pt idx="2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C3-440B-907B-46A80B7C5E50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Diabetic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Sheet1!$A$2:$A$22</c:f>
              <c:numCache>
                <c:formatCode>General</c:formatCode>
                <c:ptCount val="21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  <c:pt idx="19">
                  <c:v>79</c:v>
                </c:pt>
                <c:pt idx="20">
                  <c:v>80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7</c:v>
                </c:pt>
                <c:pt idx="4">
                  <c:v>4</c:v>
                </c:pt>
                <c:pt idx="5">
                  <c:v>7</c:v>
                </c:pt>
                <c:pt idx="6">
                  <c:v>1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7</c:v>
                </c:pt>
                <c:pt idx="12">
                  <c:v>3</c:v>
                </c:pt>
                <c:pt idx="13">
                  <c:v>4</c:v>
                </c:pt>
                <c:pt idx="14">
                  <c:v>4</c:v>
                </c:pt>
                <c:pt idx="15">
                  <c:v>2</c:v>
                </c:pt>
                <c:pt idx="16">
                  <c:v>0</c:v>
                </c:pt>
                <c:pt idx="17">
                  <c:v>1</c:v>
                </c:pt>
                <c:pt idx="18">
                  <c:v>2</c:v>
                </c:pt>
                <c:pt idx="19">
                  <c:v>0</c:v>
                </c:pt>
                <c:pt idx="2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C3-440B-907B-46A80B7C5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4531208"/>
        <c:axId val="544532520"/>
      </c:barChart>
      <c:catAx>
        <c:axId val="544531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4532520"/>
        <c:crosses val="autoZero"/>
        <c:auto val="1"/>
        <c:lblAlgn val="ctr"/>
        <c:lblOffset val="100"/>
        <c:noMultiLvlLbl val="0"/>
      </c:catAx>
      <c:valAx>
        <c:axId val="544532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4531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DF38-1837-82AC-619E-95DA00512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latin typeface="Amasis MT Pro Black" panose="02040A04050005020304" pitchFamily="18" charset="0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4A95C-E467-D25B-C9C3-E6EFA5B123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9A47-C44E-5618-A194-599D9FBB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D37C2CC6-8D09-460E-A36A-8BF1F4A55F79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CA90F-38AE-6174-640C-229A5E8C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A4FB-794F-5776-8EED-579C07EF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76EA74F9-FD14-4293-9E29-B117371A6F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2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EE3B-8A99-A183-1E7D-5F7F5A07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F8E3C-D1CB-5938-0C15-77E4FC79E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48768-389B-BF83-A6C2-E9D20493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721B3-CEC4-AE87-3285-FAA1F14C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CCE72-4F9E-2D82-1B40-C105289A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2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27F899-FE6A-6C82-7D65-C2FA264A6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E7A26-801F-2DF5-EACA-59682DF23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51F20-59FD-EF88-D975-1B827FF6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44CF6-BD4F-5D80-7EF8-D47070B1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12DA5-9BDA-2A78-9C44-F4BDED9E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99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E56A-A5F2-ED29-A5CE-2B6DEE03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FABBB-98F3-A536-DD1E-D4261317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2A24-7A8A-80AD-6D8F-9FEB759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D37C2CC6-8D09-460E-A36A-8BF1F4A55F79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2E7B8-09D2-9A77-1855-B19ED1CF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24863-9A7D-17D5-5AEC-B1E347B9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fld id="{76EA74F9-FD14-4293-9E29-B117371A6F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9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603E-ADFF-0C5E-F8F8-2220A4109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CC2DD-8482-C8AC-20A7-9740FBA4F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190DC-D8F9-8CCD-273A-7B0EE6E2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B9436-91F3-705A-E74E-9821ACDE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6E070-50C1-71CF-6B1C-0F0F0FC2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C730-D8A4-416C-DE55-48F1B83D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A7CC-6319-6EA6-C87D-C5150B02B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53898-4E69-564E-8041-FD8383B32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06950-4C69-7930-B7AE-BE066046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165C2-B804-BCD8-FA3F-FC811448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B711B-9C00-14D0-4A89-49BB7B5C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953C-1C6E-1810-680B-3501A4EE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9A4B6-6BAB-F767-1AA0-97050F020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C2121-C3E8-DCFC-D8D5-759E40E6B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01827-52AD-77C9-8330-D8701F159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ECE90-D501-764F-C103-B60C90549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98A82-CEDD-A35A-7DB4-CB694A64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58215-BC24-964D-52AA-34F5CE90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31C31-0140-CE25-2EFF-EA473C59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9BAA-4522-169B-F23D-DB06595A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379D6-BEDD-A3A9-9D7B-73B6346F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47811-A38F-C2F5-2E16-5549799C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73DD2-5DFA-163E-7EA9-FE599203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4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B49C7-F175-7FF3-593F-8B5762CA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5B838-A72E-D16D-E8CA-B8BB1877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72272-8197-E6BC-EF28-130C89FA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6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A6F8-4E6A-7649-3E5C-EE90FC11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44D72-6826-1FE3-5CC3-964E77C72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FB242-BEB8-BB33-6CFF-4C17A597E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6368A-CBEE-B734-3809-F3D5DEA4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16066-87BF-7A7B-9C7C-D7E25DA0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3BCEE-3CBD-D9DD-1A93-8DDC795E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6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59C7-A55F-7473-6088-B3257C37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F554E-5BD6-484F-BBAC-6ACE0859E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4C07-8EE1-034A-2CA9-95B75DDA2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21F16-C531-B4E2-9A70-00F98761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DB9F-AC5F-A625-4968-14A0A5E2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9F1EA-62D7-D293-8FB0-E8C2D762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1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80A3DB-80AF-B002-FD40-42022F0C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56848-C391-6F0A-9CED-8A303B68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1DFB-654D-799F-99DF-306AEAE98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C2CC6-8D09-460E-A36A-8BF1F4A55F79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5BF5E-11C8-974A-49E4-F3391A49C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7B8CE-A894-C4E1-AA38-5ECA9BB6C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A74F9-FD14-4293-9E29-B117371A6F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69B-91C8-BF84-3CDC-670D788B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1387928"/>
            <a:ext cx="5089071" cy="2387600"/>
          </a:xfrm>
        </p:spPr>
        <p:txBody>
          <a:bodyPr>
            <a:normAutofit/>
          </a:bodyPr>
          <a:lstStyle/>
          <a:p>
            <a:r>
              <a:rPr lang="en-US" sz="4800"/>
              <a:t>Ordination with unifrac distance matrix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E0CA-BEC4-432E-F301-3C632AB0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86" y="3814310"/>
            <a:ext cx="5089071" cy="1655762"/>
          </a:xfrm>
        </p:spPr>
        <p:txBody>
          <a:bodyPr>
            <a:normAutofit/>
          </a:bodyPr>
          <a:lstStyle/>
          <a:p>
            <a:r>
              <a:rPr lang="en-US" sz="2000"/>
              <a:t>With various age, gender subgroups and food tree levels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B4393-6FD8-F14F-3F03-5C2E22515D6F}"/>
              </a:ext>
            </a:extLst>
          </p:cNvPr>
          <p:cNvSpPr/>
          <p:nvPr/>
        </p:nvSpPr>
        <p:spPr>
          <a:xfrm>
            <a:off x="6270170" y="947057"/>
            <a:ext cx="5921829" cy="59109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AF850-49DC-22FE-E75A-9463091C4AEB}"/>
              </a:ext>
            </a:extLst>
          </p:cNvPr>
          <p:cNvSpPr/>
          <p:nvPr/>
        </p:nvSpPr>
        <p:spPr>
          <a:xfrm>
            <a:off x="5878286" y="0"/>
            <a:ext cx="4816928" cy="64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1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Lv3 </a:t>
            </a:r>
            <a:r>
              <a:rPr lang="en-AU" sz="2400"/>
              <a:t>WEIGHTED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634AC-AD7A-0B59-4163-7BDF4E651ED8}"/>
              </a:ext>
            </a:extLst>
          </p:cNvPr>
          <p:cNvSpPr txBox="1"/>
          <p:nvPr/>
        </p:nvSpPr>
        <p:spPr>
          <a:xfrm>
            <a:off x="148364" y="5288340"/>
            <a:ext cx="4818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~0.18.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0.06. Groups are borderline but not different.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supposed to do this, but run pairwise adonis 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correct the sample order!)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Prediabetic vs Normal are different (p=0.034) but other pairs are not.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B573E2C-A836-2EFC-5B19-67CBCBA9B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3" y="3526746"/>
            <a:ext cx="3914827" cy="307593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0DB13DC-3339-D7D8-F827-19B6F52D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2" y="175593"/>
            <a:ext cx="3914827" cy="3075936"/>
          </a:xfrm>
          <a:prstGeom prst="rect">
            <a:avLst/>
          </a:prstGeom>
        </p:spPr>
      </p:pic>
      <p:pic>
        <p:nvPicPr>
          <p:cNvPr id="13" name="Picture 1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6636BECB-56D5-B5BB-C1FF-1D4C32F0D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4" y="1641928"/>
            <a:ext cx="4419600" cy="3472543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71A90A1-6D2B-3A2F-9130-BDBE6ECDC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173" y="174211"/>
            <a:ext cx="3914827" cy="30759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56DDF9-31AA-F488-63FF-CCDD0EC9984B}"/>
              </a:ext>
            </a:extLst>
          </p:cNvPr>
          <p:cNvSpPr txBox="1"/>
          <p:nvPr/>
        </p:nvSpPr>
        <p:spPr>
          <a:xfrm>
            <a:off x="2096412" y="4377300"/>
            <a:ext cx="170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failed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7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Lv3 </a:t>
            </a:r>
            <a:r>
              <a:rPr lang="en-AU" sz="2400"/>
              <a:t>UNweighted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253305" y="4621695"/>
            <a:ext cx="2642995" cy="7001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1&amp;2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4FCFA-5CCB-01B5-5038-CA102F0E8DDE}"/>
              </a:ext>
            </a:extLst>
          </p:cNvPr>
          <p:cNvSpPr txBox="1"/>
          <p:nvPr/>
        </p:nvSpPr>
        <p:spPr>
          <a:xfrm>
            <a:off x="232571" y="5321856"/>
            <a:ext cx="48181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~0.86.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p-value:0.007. Groups are different.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pairwise adonis 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correct the sample order!)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Prediabetic vs Normal are different (p=0.006) but other pairs are not.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0B52CC-1E54-4BBF-810A-0A96D9621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52" y="3578514"/>
            <a:ext cx="3910423" cy="307247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C96C3DC-3DAC-E290-FA85-AC2AA716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52" y="359412"/>
            <a:ext cx="3910423" cy="307247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71EA81E-71DA-B463-168C-D131E524C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77" y="359411"/>
            <a:ext cx="3910423" cy="3072475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D6BA42B-1B50-8E8A-E119-D37C6D89D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1" y="1724139"/>
            <a:ext cx="4125034" cy="324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0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If you just subset </a:t>
            </a:r>
            <a:r>
              <a:rPr lang="en-AU" sz="2800">
                <a:solidFill>
                  <a:srgbClr val="0070C0"/>
                </a:solidFill>
              </a:rPr>
              <a:t>Normal</a:t>
            </a:r>
            <a:r>
              <a:rPr lang="en-AU" sz="2800"/>
              <a:t> and </a:t>
            </a:r>
            <a:r>
              <a:rPr lang="en-AU" sz="2800" u="sng">
                <a:solidFill>
                  <a:srgbClr val="C71585"/>
                </a:solidFill>
              </a:rPr>
              <a:t>Diabetic</a:t>
            </a:r>
            <a:r>
              <a:rPr lang="en-AU" sz="2800"/>
              <a:t>, is there a  difference between them?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295700" y="4525576"/>
            <a:ext cx="4818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~0.15.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 0.06. Groups are still borderline.. 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adonis should return the same results as overall adonis because there are only two groups. And it did with a similar p-value.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6781801" y="6334793"/>
            <a:ext cx="5279600" cy="5057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Should look at Normal vs. Prediabetic.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1AF7E-A4FB-061F-FE98-3369DB4A2D2D}"/>
              </a:ext>
            </a:extLst>
          </p:cNvPr>
          <p:cNvSpPr txBox="1"/>
          <p:nvPr/>
        </p:nvSpPr>
        <p:spPr>
          <a:xfrm>
            <a:off x="5769317" y="4525575"/>
            <a:ext cx="48181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~0.6.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p-value:0.04. Groups are different.. 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adonis should return the same results as overall adonis because there are only two groups. And it did with a similar p-value.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C2C4D090-DFC8-46A7-6B47-E5801A40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56" y="1170812"/>
            <a:ext cx="4056497" cy="3187247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4DE0820-8E42-4C32-076C-BEA601A6C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98" y="1170812"/>
            <a:ext cx="4056497" cy="31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If you just subset </a:t>
            </a:r>
            <a:r>
              <a:rPr lang="en-AU" sz="2800">
                <a:solidFill>
                  <a:srgbClr val="0070C0"/>
                </a:solidFill>
              </a:rPr>
              <a:t>Normal</a:t>
            </a:r>
            <a:r>
              <a:rPr lang="en-AU" sz="2800"/>
              <a:t> and </a:t>
            </a:r>
            <a:r>
              <a:rPr lang="en-AU" sz="2800" u="sng">
                <a:solidFill>
                  <a:schemeClr val="accent4">
                    <a:lumMod val="75000"/>
                  </a:schemeClr>
                </a:solidFill>
              </a:rPr>
              <a:t>Prediabetic</a:t>
            </a:r>
            <a:r>
              <a:rPr lang="en-AU" sz="2800"/>
              <a:t>, is there a  difference between them?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295700" y="4525576"/>
            <a:ext cx="4818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~0.5.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 0.02. Groups are different, as expected. 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adonis should return the same results as overall adonis because there are only two groups. And it did with a similar p-value.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1AF7E-A4FB-061F-FE98-3369DB4A2D2D}"/>
              </a:ext>
            </a:extLst>
          </p:cNvPr>
          <p:cNvSpPr txBox="1"/>
          <p:nvPr/>
        </p:nvSpPr>
        <p:spPr>
          <a:xfrm>
            <a:off x="5769317" y="4525575"/>
            <a:ext cx="4993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~0.77.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 ~0.01. Groups are different.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 adonis should return the same results as overall adonis because there are only two groups. And it did with a similar p-value.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4CDF42-A453-40C8-41F6-196EBE82B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17" y="1336431"/>
            <a:ext cx="4038606" cy="3173190"/>
          </a:xfrm>
          <a:prstGeom prst="rect">
            <a:avLst/>
          </a:prstGeom>
        </p:spPr>
      </p:pic>
      <p:pic>
        <p:nvPicPr>
          <p:cNvPr id="10" name="Picture 9" descr="Chart, diagram, scatter chart&#10;&#10;Description automatically generated">
            <a:extLst>
              <a:ext uri="{FF2B5EF4-FFF2-40B4-BE49-F238E27FC236}">
                <a16:creationId xmlns:a16="http://schemas.microsoft.com/office/drawing/2014/main" id="{A84967DF-5707-EE9C-FCE4-A8C06BDC8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" y="1336431"/>
            <a:ext cx="4038606" cy="31731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2C268D-EB40-2B00-FEE6-3F0D37BB4ACD}"/>
              </a:ext>
            </a:extLst>
          </p:cNvPr>
          <p:cNvSpPr/>
          <p:nvPr/>
        </p:nvSpPr>
        <p:spPr>
          <a:xfrm>
            <a:off x="6912400" y="6357411"/>
            <a:ext cx="5279600" cy="5057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Yes, they are different!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PCA test separation using adonis by feeding Euclidean distance matrix to the model.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256847" y="2887482"/>
            <a:ext cx="5381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~0.9.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p-value”: 0.08. Groups are </a:t>
            </a:r>
            <a:r>
              <a:rPr lang="en-US" sz="1600" u="sng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Pairwise.adonis: All pairs are not different (p ~0.14). 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253305" y="4393096"/>
            <a:ext cx="2642995" cy="9287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1&amp;2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256847" y="1474201"/>
            <a:ext cx="10149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dist_matrix_e &lt;- dist(as.data.frame(t(food2)), method = "euclidean", diag = T)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vegan::adonis(DISTANCE_MATRIX, FACTOR, perm=999)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theory, it can handle any distance matrix, even Euclidean.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DB2FC-2748-20D9-3817-F7A7E32F1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7" y="5086031"/>
            <a:ext cx="5239547" cy="1715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5563AC-E7F8-258A-30CB-D2D21A80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32" y="5392493"/>
            <a:ext cx="6006468" cy="14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PCA test separation using adonis by feeding Euclidean distance matrix to the model.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256847" y="1474201"/>
            <a:ext cx="10149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Comparison of Unweighted unifrac distance matrix (1) and Euclidean distance matrix (2).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97672C-8453-450D-0746-BCEC0DB5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8" y="1950525"/>
            <a:ext cx="7496175" cy="326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243A2F-3556-EFB8-432B-71CC1230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92" y="3429000"/>
            <a:ext cx="8248650" cy="324802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22D400-19B0-AAB3-2901-CC84CC554DAE}"/>
              </a:ext>
            </a:extLst>
          </p:cNvPr>
          <p:cNvSpPr/>
          <p:nvPr/>
        </p:nvSpPr>
        <p:spPr>
          <a:xfrm>
            <a:off x="157458" y="5807550"/>
            <a:ext cx="3268895" cy="7876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These two don’t look similar…?!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35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PCA test separation using adonis by feeding Euclidean distance matrix to the model.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256847" y="1474201"/>
            <a:ext cx="10149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Comparison of Euclidean distance matrix (2) and WEIGHTED unifrac distance matrix (3).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43A2F-3556-EFB8-432B-71CC12309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7" y="1925125"/>
            <a:ext cx="8248650" cy="3248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DFC5D-45F8-E64E-929A-717206B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72" y="2819503"/>
            <a:ext cx="7429500" cy="33147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CCDA7A-0326-8571-EE5C-A2DBAC982AD7}"/>
              </a:ext>
            </a:extLst>
          </p:cNvPr>
          <p:cNvSpPr/>
          <p:nvPr/>
        </p:nvSpPr>
        <p:spPr>
          <a:xfrm>
            <a:off x="256847" y="5676900"/>
            <a:ext cx="3268895" cy="7876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Weighted looks closer to Euclidean, unexpectedly.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title</a:t>
            </a:r>
            <a:endParaRPr lang="en-US" sz="2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EDBD40-7EA2-5086-093E-88FF3E024C43}"/>
              </a:ext>
            </a:extLst>
          </p:cNvPr>
          <p:cNvGrpSpPr/>
          <p:nvPr/>
        </p:nvGrpSpPr>
        <p:grpSpPr>
          <a:xfrm>
            <a:off x="6998679" y="363066"/>
            <a:ext cx="3580000" cy="6131868"/>
            <a:chOff x="4173415" y="545450"/>
            <a:chExt cx="3580000" cy="6131868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611BA4B2-E1E6-7F22-9EF7-531A7BFBBD0E}"/>
                </a:ext>
              </a:extLst>
            </p:cNvPr>
            <p:cNvSpPr/>
            <p:nvPr/>
          </p:nvSpPr>
          <p:spPr>
            <a:xfrm>
              <a:off x="4173415" y="4310402"/>
              <a:ext cx="1019907" cy="389484"/>
            </a:xfrm>
            <a:prstGeom prst="wedgeRoundRectCallout">
              <a:avLst>
                <a:gd name="adj1" fmla="val -11441"/>
                <a:gd name="adj2" fmla="val 39354"/>
                <a:gd name="adj3" fmla="val 16667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i="0" u="none" strike="noStrike" dirty="0"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Ag traits</a:t>
              </a:r>
              <a:endPara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305F387C-7912-4DFD-71B9-C06A11207B3D}"/>
                </a:ext>
              </a:extLst>
            </p:cNvPr>
            <p:cNvSpPr/>
            <p:nvPr/>
          </p:nvSpPr>
          <p:spPr>
            <a:xfrm>
              <a:off x="4173415" y="1141689"/>
              <a:ext cx="1019907" cy="389484"/>
            </a:xfrm>
            <a:prstGeom prst="wedgeRoundRectCallout">
              <a:avLst>
                <a:gd name="adj1" fmla="val -11441"/>
                <a:gd name="adj2" fmla="val 39354"/>
                <a:gd name="adj3" fmla="val 16667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i="0" u="none" strike="noStrike" dirty="0"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HT traits</a:t>
              </a:r>
              <a:endPara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255C755-01C5-4B9C-FE17-C5DC626B2B36}"/>
                </a:ext>
              </a:extLst>
            </p:cNvPr>
            <p:cNvSpPr/>
            <p:nvPr/>
          </p:nvSpPr>
          <p:spPr>
            <a:xfrm rot="10800000" flipH="1">
              <a:off x="5128845" y="545450"/>
              <a:ext cx="193432" cy="158195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011F3F1D-5F4C-BAAD-C595-C44495ECF5EE}"/>
                </a:ext>
              </a:extLst>
            </p:cNvPr>
            <p:cNvSpPr/>
            <p:nvPr/>
          </p:nvSpPr>
          <p:spPr>
            <a:xfrm rot="10800000" flipH="1">
              <a:off x="5128844" y="2695653"/>
              <a:ext cx="205155" cy="361689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F0FFBCA-FAB8-8E19-9620-13E361FF3C57}"/>
                </a:ext>
              </a:extLst>
            </p:cNvPr>
            <p:cNvSpPr/>
            <p:nvPr/>
          </p:nvSpPr>
          <p:spPr>
            <a:xfrm>
              <a:off x="5459085" y="2420954"/>
              <a:ext cx="2294330" cy="4256364"/>
            </a:xfrm>
            <a:prstGeom prst="roundRect">
              <a:avLst>
                <a:gd name="adj" fmla="val 4431"/>
              </a:avLst>
            </a:prstGeom>
            <a:noFill/>
            <a:ln w="381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F8D50E-2657-9163-D347-4C4A1137F739}"/>
              </a:ext>
            </a:extLst>
          </p:cNvPr>
          <p:cNvSpPr txBox="1"/>
          <p:nvPr/>
        </p:nvSpPr>
        <p:spPr>
          <a:xfrm>
            <a:off x="375138" y="1531173"/>
            <a:ext cx="355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Textbox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6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69B-91C8-BF84-3CDC-670D788B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650" y="1715584"/>
            <a:ext cx="6481718" cy="2888711"/>
          </a:xfrm>
        </p:spPr>
        <p:txBody>
          <a:bodyPr>
            <a:normAutofit/>
          </a:bodyPr>
          <a:lstStyle/>
          <a:p>
            <a:r>
              <a:rPr lang="en-US" altLang="ja-JP" sz="4000"/>
              <a:t>Male with age 60-79 (n=237)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E0CA-BEC4-432E-F301-3C632AB0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566" y="4806741"/>
            <a:ext cx="5089071" cy="663402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B4393-6FD8-F14F-3F03-5C2E22515D6F}"/>
              </a:ext>
            </a:extLst>
          </p:cNvPr>
          <p:cNvSpPr/>
          <p:nvPr/>
        </p:nvSpPr>
        <p:spPr>
          <a:xfrm>
            <a:off x="283222" y="0"/>
            <a:ext cx="2411427" cy="51384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AF850-49DC-22FE-E75A-9463091C4AEB}"/>
              </a:ext>
            </a:extLst>
          </p:cNvPr>
          <p:cNvSpPr/>
          <p:nvPr/>
        </p:nvSpPr>
        <p:spPr>
          <a:xfrm>
            <a:off x="9176368" y="2031101"/>
            <a:ext cx="2411427" cy="4826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4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057662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60-79, BMI (n=234; 3 missing </a:t>
            </a:r>
            <a:r>
              <a:rPr lang="en-AU" sz="2400"/>
              <a:t>BMI</a:t>
            </a:r>
            <a:r>
              <a:rPr lang="en-AU" sz="2800"/>
              <a:t>)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6715103" y="5521569"/>
            <a:ext cx="4504691" cy="95842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Diabetic group has a higher mean BMI than Prediabetic and Normal group.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6564018" y="1336431"/>
            <a:ext cx="46557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significant (p-value= 0.000481).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Diabetic is different from Normal and Prediabetic, but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Normal and Prediabetic are not different.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FF022-95CE-4B42-662C-19BCA0A7441A}"/>
              </a:ext>
            </a:extLst>
          </p:cNvPr>
          <p:cNvSpPr txBox="1"/>
          <p:nvPr/>
        </p:nvSpPr>
        <p:spPr>
          <a:xfrm>
            <a:off x="6715103" y="2997802"/>
            <a:ext cx="51720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</a:rPr>
              <a:t>data:  df$BMXBMI and df$GLU_index </a:t>
            </a:r>
          </a:p>
          <a:p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            Normal  Prediabetic</a:t>
            </a:r>
          </a:p>
          <a:p>
            <a:r>
              <a:rPr lang="pt-BR" sz="1400">
                <a:latin typeface="Consolas" panose="020B0609020204030204" pitchFamily="49" charset="0"/>
              </a:rPr>
              <a:t>Prediabetic 0.128   -          </a:t>
            </a:r>
          </a:p>
          <a:p>
            <a:r>
              <a:rPr lang="pt-BR" sz="1400">
                <a:latin typeface="Consolas" panose="020B0609020204030204" pitchFamily="49" charset="0"/>
              </a:rPr>
              <a:t>Diabetic    0.00056 0.00499</a:t>
            </a:r>
            <a:endParaRPr lang="en-US" sz="140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BD0E9-18B4-C994-1BB4-0F70B2D1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14" y="1584805"/>
            <a:ext cx="4841569" cy="41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070" y="859766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Lv2 and Lv3 – more variance explained?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501A5-AAA4-75D0-87F8-EA5186054F67}"/>
              </a:ext>
            </a:extLst>
          </p:cNvPr>
          <p:cNvSpPr txBox="1"/>
          <p:nvPr/>
        </p:nvSpPr>
        <p:spPr>
          <a:xfrm>
            <a:off x="6564018" y="2551837"/>
            <a:ext cx="4655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Kind of yes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Axis 1 of Lv3 weighted is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Lv2 weighted is as good as Lv4 weighted.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general, PCoA with weighted (unifrac distance) is better than unweighted.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610D3DE-A34B-84E7-8B0B-C890E6D12D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191680"/>
              </p:ext>
            </p:extLst>
          </p:nvPr>
        </p:nvGraphicFramePr>
        <p:xfrm>
          <a:off x="850006" y="2048409"/>
          <a:ext cx="5107389" cy="428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8602F27-9316-DA12-7258-4B2046001393}"/>
              </a:ext>
            </a:extLst>
          </p:cNvPr>
          <p:cNvSpPr/>
          <p:nvPr/>
        </p:nvSpPr>
        <p:spPr>
          <a:xfrm>
            <a:off x="9471991" y="5307495"/>
            <a:ext cx="3034748" cy="1470992"/>
          </a:xfrm>
          <a:prstGeom prst="mathMultiply">
            <a:avLst>
              <a:gd name="adj1" fmla="val 16528"/>
            </a:avLst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incorrect, but the results (var explained) itself is not wrong.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1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60-79, KCAL (n=237)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586299" y="5562600"/>
            <a:ext cx="4504691" cy="98892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Calorie intake of Normal, Prediabetic, and Diabetic groups are not different.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435214" y="1506635"/>
            <a:ext cx="4655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not significant (p-value=0.457).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No need to control KCAL intake.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A358E-86C3-996B-E4F3-D47F2349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748" y="0"/>
            <a:ext cx="3753754" cy="322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4D37A-6F51-4991-4BB6-9F4E7AC3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768" y="3225800"/>
            <a:ext cx="4292430" cy="36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4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diagram, scatter chart&#10;&#10;Description automatically generated">
            <a:extLst>
              <a:ext uri="{FF2B5EF4-FFF2-40B4-BE49-F238E27FC236}">
                <a16:creationId xmlns:a16="http://schemas.microsoft.com/office/drawing/2014/main" id="{2021EFCD-042B-628F-89A7-41D45756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4" y="1191730"/>
            <a:ext cx="4406906" cy="3462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 </a:t>
            </a:r>
            <a:r>
              <a:rPr lang="en-AU" sz="2400"/>
              <a:t>Lv3 PCoA with WEIGHTED unifrac distance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634AC-AD7A-0B59-4163-7BDF4E651ED8}"/>
              </a:ext>
            </a:extLst>
          </p:cNvPr>
          <p:cNvSpPr txBox="1"/>
          <p:nvPr/>
        </p:nvSpPr>
        <p:spPr>
          <a:xfrm>
            <a:off x="173765" y="4880875"/>
            <a:ext cx="4512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</a:t>
            </a:r>
            <a:r>
              <a:rPr lang="en-US" altLang="ja-JP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AU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Borderline, but a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ssumption OK.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0.09. Groups are borderline but not different.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6DDF9-31AA-F488-63FF-CCDD0EC9984B}"/>
              </a:ext>
            </a:extLst>
          </p:cNvPr>
          <p:cNvSpPr txBox="1"/>
          <p:nvPr/>
        </p:nvSpPr>
        <p:spPr>
          <a:xfrm>
            <a:off x="2784230" y="4377300"/>
            <a:ext cx="170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failed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B381172-8CC6-AD22-CE9D-8FCF88D6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40" y="3571824"/>
            <a:ext cx="4147559" cy="3258796"/>
          </a:xfrm>
          <a:prstGeom prst="rect">
            <a:avLst/>
          </a:prstGeom>
        </p:spPr>
      </p:pic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6FD0938B-7E16-4B9D-AED3-C1C2BB407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40" y="183783"/>
            <a:ext cx="4130276" cy="3245217"/>
          </a:xfrm>
          <a:prstGeom prst="rect">
            <a:avLst/>
          </a:prstGeom>
        </p:spPr>
      </p:pic>
      <p:pic>
        <p:nvPicPr>
          <p:cNvPr id="8" name="Picture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F764BB3D-ACDD-8912-681A-3A4ABD800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96" y="197363"/>
            <a:ext cx="4147559" cy="325879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B6B746-0362-9807-6B7F-82CE8FAED2FF}"/>
              </a:ext>
            </a:extLst>
          </p:cNvPr>
          <p:cNvSpPr/>
          <p:nvPr/>
        </p:nvSpPr>
        <p:spPr>
          <a:xfrm>
            <a:off x="9328338" y="4149375"/>
            <a:ext cx="2689897" cy="107263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Looks like Normal population tend to have a lower value of Axis.2.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CCFF095-A236-B59C-46BC-4A8A1DC5CD55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sorting food by SEQN, I think…</a:t>
            </a:r>
            <a:endParaRPr lang="en-US" sz="1600" b="1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78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 </a:t>
            </a:r>
            <a:r>
              <a:rPr lang="en-AU" sz="2400"/>
              <a:t>Lv3 PCoA with WEIGHTED unifrac distance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634AC-AD7A-0B59-4163-7BDF4E651ED8}"/>
              </a:ext>
            </a:extLst>
          </p:cNvPr>
          <p:cNvSpPr txBox="1"/>
          <p:nvPr/>
        </p:nvSpPr>
        <p:spPr>
          <a:xfrm>
            <a:off x="173765" y="4880875"/>
            <a:ext cx="4512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</a:t>
            </a:r>
            <a:r>
              <a:rPr lang="en-US" altLang="ja-JP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AU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Borderline, but a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ssumption OK.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0.09. Groups are borderline but not different.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6DDF9-31AA-F488-63FF-CCDD0EC9984B}"/>
              </a:ext>
            </a:extLst>
          </p:cNvPr>
          <p:cNvSpPr txBox="1"/>
          <p:nvPr/>
        </p:nvSpPr>
        <p:spPr>
          <a:xfrm>
            <a:off x="2784230" y="4377300"/>
            <a:ext cx="170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failed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B6B746-0362-9807-6B7F-82CE8FAED2FF}"/>
              </a:ext>
            </a:extLst>
          </p:cNvPr>
          <p:cNvSpPr/>
          <p:nvPr/>
        </p:nvSpPr>
        <p:spPr>
          <a:xfrm>
            <a:off x="9328338" y="4149375"/>
            <a:ext cx="2689897" cy="107263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Looks like Normal population tend to have a higher value of Axis.2.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C9BEAB-228B-EB04-BC73-80036285D1B1}"/>
              </a:ext>
            </a:extLst>
          </p:cNvPr>
          <p:cNvSpPr/>
          <p:nvPr/>
        </p:nvSpPr>
        <p:spPr>
          <a:xfrm>
            <a:off x="0" y="0"/>
            <a:ext cx="3187700" cy="4233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sorting food by SEQN</a:t>
            </a:r>
            <a:endParaRPr lang="en-US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5E78BC9B-4427-C271-29BE-899C1D42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28" y="3429001"/>
            <a:ext cx="4154055" cy="3263900"/>
          </a:xfrm>
          <a:prstGeom prst="rect">
            <a:avLst/>
          </a:prstGeom>
        </p:spPr>
      </p:pic>
      <p:pic>
        <p:nvPicPr>
          <p:cNvPr id="13" name="Picture 1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3091EA78-F498-EF68-B8A6-137F09EF1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28" y="63344"/>
            <a:ext cx="4154055" cy="326390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5E009C9D-0938-5282-8AE5-2B488F17F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2" y="1306501"/>
            <a:ext cx="4466090" cy="3509071"/>
          </a:xfrm>
          <a:prstGeom prst="rect">
            <a:avLst/>
          </a:prstGeom>
        </p:spPr>
      </p:pic>
      <p:pic>
        <p:nvPicPr>
          <p:cNvPr id="10" name="Picture 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380FD69-D7CC-B8A8-41D0-BFA2CF0AD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04" y="51886"/>
            <a:ext cx="4154055" cy="32639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5CEE5327-9FBE-4E98-0D6D-0160CA51FEB3}"/>
              </a:ext>
            </a:extLst>
          </p:cNvPr>
          <p:cNvSpPr/>
          <p:nvPr/>
        </p:nvSpPr>
        <p:spPr>
          <a:xfrm>
            <a:off x="5847186" y="2918564"/>
            <a:ext cx="1516585" cy="5104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5E5C55-0364-F5F7-9F71-642B78FA2F42}"/>
              </a:ext>
            </a:extLst>
          </p:cNvPr>
          <p:cNvSpPr/>
          <p:nvPr/>
        </p:nvSpPr>
        <p:spPr>
          <a:xfrm>
            <a:off x="5847186" y="6233577"/>
            <a:ext cx="1516585" cy="510435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4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1 and 2 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1232821" y="5256213"/>
            <a:ext cx="9618895" cy="12197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foods that had the highest correlation with Axes 1&amp;2 were almost the same – ice cream and milks. Banana foor Axis 1, and American cheese for Axis 2.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D5311F-6FEF-D619-C2A1-B4EF7B26F68C}"/>
              </a:ext>
            </a:extLst>
          </p:cNvPr>
          <p:cNvSpPr/>
          <p:nvPr/>
        </p:nvSpPr>
        <p:spPr>
          <a:xfrm>
            <a:off x="0" y="0"/>
            <a:ext cx="7937500" cy="4233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After sorting food by SEQN, males60to79, Lv3, WEIGHTED unifrac distance PCoA.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31C71-F244-7E6C-7A66-FD11C44E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4" y="1238250"/>
            <a:ext cx="11734855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1AEA04C-9DD3-36B3-03E5-D5BC48735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97" y="2995045"/>
            <a:ext cx="4466090" cy="3509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1 and 2 </a:t>
            </a:r>
            <a:endParaRPr lang="en-US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8F54FA-5901-B731-9814-E033BA53BB07}"/>
              </a:ext>
            </a:extLst>
          </p:cNvPr>
          <p:cNvSpPr/>
          <p:nvPr/>
        </p:nvSpPr>
        <p:spPr>
          <a:xfrm>
            <a:off x="7483864" y="2995045"/>
            <a:ext cx="3298956" cy="10943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1 (+) and Axis 2 (–) …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Milk?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ACB70-52E0-E803-6869-7D687AB996D3}"/>
              </a:ext>
            </a:extLst>
          </p:cNvPr>
          <p:cNvSpPr/>
          <p:nvPr/>
        </p:nvSpPr>
        <p:spPr>
          <a:xfrm>
            <a:off x="396741" y="3448609"/>
            <a:ext cx="3298956" cy="10943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1 (–) and Axis 2 (–) …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 cream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EA9737-82F3-A2E6-AB9D-E57C77EB8BA0}"/>
              </a:ext>
            </a:extLst>
          </p:cNvPr>
          <p:cNvSpPr/>
          <p:nvPr/>
        </p:nvSpPr>
        <p:spPr>
          <a:xfrm rot="1837578">
            <a:off x="3675851" y="4080237"/>
            <a:ext cx="1423430" cy="184591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1BF95-C447-6A79-45A1-123FFBCF4B60}"/>
              </a:ext>
            </a:extLst>
          </p:cNvPr>
          <p:cNvSpPr/>
          <p:nvPr/>
        </p:nvSpPr>
        <p:spPr>
          <a:xfrm rot="1773489">
            <a:off x="5078391" y="3793968"/>
            <a:ext cx="2131827" cy="1314642"/>
          </a:xfrm>
          <a:prstGeom prst="ellipse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5677DB-1432-12D7-DE47-FB8506D68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838"/>
          <a:stretch/>
        </p:blipFill>
        <p:spPr>
          <a:xfrm>
            <a:off x="223545" y="157436"/>
            <a:ext cx="11213239" cy="961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7CC4D-82DD-E482-A947-C0BEBCC50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046"/>
          <a:stretch/>
        </p:blipFill>
        <p:spPr>
          <a:xfrm>
            <a:off x="223545" y="1184177"/>
            <a:ext cx="11213239" cy="9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3 and 4 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490305" y="4850056"/>
            <a:ext cx="11219095" cy="1584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foods that had the highest correlation with Axes 3&amp;4 were – Soft drinks (Cola type), White bread, milk.</a:t>
            </a:r>
          </a:p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Also, White sugar and Cheese for Axis 4.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Axis 4 (+) were less healthy foods such as soft drinks, sugar, white bread, cheese.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2AF03-9DB0-D250-D646-042256D2C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07"/>
          <a:stretch/>
        </p:blipFill>
        <p:spPr>
          <a:xfrm>
            <a:off x="490305" y="1013513"/>
            <a:ext cx="11534599" cy="1465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948F20-B442-A523-4435-20965C6DE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93"/>
          <a:stretch/>
        </p:blipFill>
        <p:spPr>
          <a:xfrm>
            <a:off x="490305" y="2590828"/>
            <a:ext cx="11553394" cy="19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09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2 and 3 </a:t>
            </a:r>
            <a:endParaRPr lang="en-US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1B3A6D-934B-2638-ECB6-D7DE3FD82801}"/>
              </a:ext>
            </a:extLst>
          </p:cNvPr>
          <p:cNvCxnSpPr>
            <a:cxnSpLocks/>
          </p:cNvCxnSpPr>
          <p:nvPr/>
        </p:nvCxnSpPr>
        <p:spPr>
          <a:xfrm>
            <a:off x="3941097" y="6645838"/>
            <a:ext cx="430138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1AFE5-EF52-D697-FC54-B1701E8A66EA}"/>
              </a:ext>
            </a:extLst>
          </p:cNvPr>
          <p:cNvSpPr/>
          <p:nvPr/>
        </p:nvSpPr>
        <p:spPr>
          <a:xfrm>
            <a:off x="8432038" y="5976822"/>
            <a:ext cx="3226713" cy="7796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2 (+) … (rice, nonfat milk; not significant)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20781C-BA0E-95B2-BA37-DDC95F44D155}"/>
              </a:ext>
            </a:extLst>
          </p:cNvPr>
          <p:cNvSpPr/>
          <p:nvPr/>
        </p:nvSpPr>
        <p:spPr>
          <a:xfrm>
            <a:off x="1021959" y="6261102"/>
            <a:ext cx="2664448" cy="5968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2 (-) … ice cream, 2%, whole milk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7095E4-F058-C5DA-8F61-43660A05AA2E}"/>
              </a:ext>
            </a:extLst>
          </p:cNvPr>
          <p:cNvSpPr/>
          <p:nvPr/>
        </p:nvSpPr>
        <p:spPr>
          <a:xfrm>
            <a:off x="490782" y="3019594"/>
            <a:ext cx="2664448" cy="7167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3 (+) … White bread, lean beef steak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A44BA-5F54-86F6-9D67-3D1BC19D6BE8}"/>
              </a:ext>
            </a:extLst>
          </p:cNvPr>
          <p:cNvSpPr/>
          <p:nvPr/>
        </p:nvSpPr>
        <p:spPr>
          <a:xfrm>
            <a:off x="490782" y="5428820"/>
            <a:ext cx="2664448" cy="7167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3 (–) … soft drink, raw banana, 2% milk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DCE4C4-E974-0C34-E694-79FB3F901AF2}"/>
              </a:ext>
            </a:extLst>
          </p:cNvPr>
          <p:cNvCxnSpPr>
            <a:cxnSpLocks/>
          </p:cNvCxnSpPr>
          <p:nvPr/>
        </p:nvCxnSpPr>
        <p:spPr>
          <a:xfrm flipV="1">
            <a:off x="3352800" y="3253731"/>
            <a:ext cx="0" cy="27230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CADEBD4-7935-9216-8879-A832A311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69"/>
          <a:stretch/>
        </p:blipFill>
        <p:spPr>
          <a:xfrm>
            <a:off x="282263" y="186297"/>
            <a:ext cx="11376488" cy="8865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E1E26E-5B80-4F70-FC88-DD2A6EDC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07"/>
          <a:stretch/>
        </p:blipFill>
        <p:spPr>
          <a:xfrm>
            <a:off x="282263" y="1233148"/>
            <a:ext cx="11534599" cy="1465264"/>
          </a:xfrm>
          <a:prstGeom prst="rect">
            <a:avLst/>
          </a:prstGeom>
        </p:spPr>
      </p:pic>
      <p:pic>
        <p:nvPicPr>
          <p:cNvPr id="23" name="Picture 2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DE83068-188A-1258-376B-E55DBFE1D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07" y="2869242"/>
            <a:ext cx="4548060" cy="357347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D65A74-4B22-4945-889A-75F11BA891F3}"/>
              </a:ext>
            </a:extLst>
          </p:cNvPr>
          <p:cNvSpPr/>
          <p:nvPr/>
        </p:nvSpPr>
        <p:spPr>
          <a:xfrm>
            <a:off x="8432038" y="3142786"/>
            <a:ext cx="3484172" cy="21150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Axis 2 (–) were somewhat unhealthy dairy products such as ice cream, 2% or whole milk. </a:t>
            </a:r>
          </a:p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Prediabetic, and Diabetic groups shifting to less Axis 2 values. Makes sense accounting for their BMI…? </a:t>
            </a:r>
          </a:p>
        </p:txBody>
      </p:sp>
    </p:spTree>
    <p:extLst>
      <p:ext uri="{BB962C8B-B14F-4D97-AF65-F5344CB8AC3E}">
        <p14:creationId xmlns:p14="http://schemas.microsoft.com/office/powerpoint/2010/main" val="31170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2 and 4 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8154188" y="3429000"/>
            <a:ext cx="3762022" cy="20954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Axis 4 (+) were less healthy foods such as soft drinks, sugar, white bread, cheese, beer. </a:t>
            </a:r>
          </a:p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But GLU groups do not show much  difference in the Axis 4 direction in Axis2&amp;4 plot.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CAA3CB-A315-221B-EB63-91E343FFA9C4}"/>
              </a:ext>
            </a:extLst>
          </p:cNvPr>
          <p:cNvSpPr/>
          <p:nvPr/>
        </p:nvSpPr>
        <p:spPr>
          <a:xfrm>
            <a:off x="490782" y="3019594"/>
            <a:ext cx="2664448" cy="9672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4 (+) … soft drinks, white bread, sugar, cheese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146D09-EF5B-7388-FED1-F76EB19E5134}"/>
              </a:ext>
            </a:extLst>
          </p:cNvPr>
          <p:cNvSpPr/>
          <p:nvPr/>
        </p:nvSpPr>
        <p:spPr>
          <a:xfrm>
            <a:off x="490782" y="5113868"/>
            <a:ext cx="2664448" cy="103169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4 (–) … raw banana, nonfat or 1% milk, peanut butter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CB592D-C7F7-AFF6-A16B-6090BCB6F456}"/>
              </a:ext>
            </a:extLst>
          </p:cNvPr>
          <p:cNvCxnSpPr>
            <a:cxnSpLocks/>
          </p:cNvCxnSpPr>
          <p:nvPr/>
        </p:nvCxnSpPr>
        <p:spPr>
          <a:xfrm flipV="1">
            <a:off x="3352800" y="3253731"/>
            <a:ext cx="0" cy="27230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14565DB-218C-55E4-3A05-237CD16D8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93"/>
          <a:stretch/>
        </p:blipFill>
        <p:spPr>
          <a:xfrm>
            <a:off x="263468" y="954352"/>
            <a:ext cx="11553394" cy="1916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F0F63E-78EB-76A0-42A2-0DCDBEEB4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46"/>
          <a:stretch/>
        </p:blipFill>
        <p:spPr>
          <a:xfrm>
            <a:off x="263468" y="58161"/>
            <a:ext cx="11213239" cy="924243"/>
          </a:xfrm>
          <a:prstGeom prst="rect">
            <a:avLst/>
          </a:prstGeom>
        </p:spPr>
      </p:pic>
      <p:pic>
        <p:nvPicPr>
          <p:cNvPr id="15" name="Picture 1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2B60914-5020-D2D2-9700-BDBF8C937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06" y="3200514"/>
            <a:ext cx="4029655" cy="316615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A9D8E-CF09-378A-0970-A1EEF57D42F3}"/>
              </a:ext>
            </a:extLst>
          </p:cNvPr>
          <p:cNvCxnSpPr>
            <a:cxnSpLocks/>
          </p:cNvCxnSpPr>
          <p:nvPr/>
        </p:nvCxnSpPr>
        <p:spPr>
          <a:xfrm>
            <a:off x="3941097" y="6645838"/>
            <a:ext cx="430138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CF0A1B-37EA-D751-7876-5FA51417A668}"/>
              </a:ext>
            </a:extLst>
          </p:cNvPr>
          <p:cNvSpPr/>
          <p:nvPr/>
        </p:nvSpPr>
        <p:spPr>
          <a:xfrm>
            <a:off x="8432038" y="5976822"/>
            <a:ext cx="3226713" cy="7796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2 (+) … (rice, nonfat milk; not significant)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E8DC1F-F5E8-85A5-1497-BF6C3E7BD05A}"/>
              </a:ext>
            </a:extLst>
          </p:cNvPr>
          <p:cNvSpPr/>
          <p:nvPr/>
        </p:nvSpPr>
        <p:spPr>
          <a:xfrm>
            <a:off x="1021959" y="6261102"/>
            <a:ext cx="2664448" cy="5968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2 (-) … ice cream, 2%, whole milk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1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1575588" y="2235200"/>
            <a:ext cx="8216112" cy="20954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When male subjects aged 60-79 were separated by their dietary patterns, the key food category that separates them may be ice cream…!  With Weighted unifrac distance. It’s pretty interesting. </a:t>
            </a:r>
          </a:p>
        </p:txBody>
      </p:sp>
    </p:spTree>
    <p:extLst>
      <p:ext uri="{BB962C8B-B14F-4D97-AF65-F5344CB8AC3E}">
        <p14:creationId xmlns:p14="http://schemas.microsoft.com/office/powerpoint/2010/main" val="195899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US" sz="2800"/>
              <a:t>males60to79_red_Lv3_ord_WEIGHTED_corr_icecream_GLU</a:t>
            </a:r>
            <a:r>
              <a:rPr lang="en-AU" sz="2800"/>
              <a:t> </a:t>
            </a:r>
            <a:endParaRPr lang="en-US" sz="28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B782D02-226B-F3E4-7C40-925A3E8F5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0"/>
          <a:stretch/>
        </p:blipFill>
        <p:spPr>
          <a:xfrm>
            <a:off x="103395" y="1247530"/>
            <a:ext cx="8062706" cy="517866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4844562" y="1671516"/>
            <a:ext cx="6521938" cy="272268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Food OUT table + GLU_index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plot “ice cream regular flavors other than chocolate” consumption and color code by GLU_index.</a:t>
            </a:r>
          </a:p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Most people did not consume ice cream, but some did.  And most of them were either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prediabetic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>
                <a:solidFill>
                  <a:srgbClr val="C715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 That’s why the correlation was strong..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0CD5F5E-9400-4143-16A1-25984D16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0" t="31324" b="42352"/>
          <a:stretch/>
        </p:blipFill>
        <p:spPr>
          <a:xfrm>
            <a:off x="1948963" y="1471271"/>
            <a:ext cx="1330500" cy="12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Diabetic groups by gender and age</a:t>
            </a:r>
            <a:endParaRPr lang="en-US" sz="2800" dirty="0"/>
          </a:p>
        </p:txBody>
      </p:sp>
      <p:pic>
        <p:nvPicPr>
          <p:cNvPr id="21" name="Picture 20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AA82126D-1D8D-DDC8-BD95-A84C3F54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79" y="1526142"/>
            <a:ext cx="4846330" cy="4114808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347EF9B4-E426-396C-95F3-9D41F5C13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00" y="1526142"/>
            <a:ext cx="4846330" cy="41148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E3218-5C97-8172-0805-13950E12A860}"/>
              </a:ext>
            </a:extLst>
          </p:cNvPr>
          <p:cNvGrpSpPr/>
          <p:nvPr/>
        </p:nvGrpSpPr>
        <p:grpSpPr>
          <a:xfrm>
            <a:off x="9298547" y="4932608"/>
            <a:ext cx="2369712" cy="1161554"/>
            <a:chOff x="991674" y="3923007"/>
            <a:chExt cx="2369712" cy="116155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AEA753E-C82D-E339-4911-30940E618E33}"/>
                </a:ext>
              </a:extLst>
            </p:cNvPr>
            <p:cNvSpPr/>
            <p:nvPr/>
          </p:nvSpPr>
          <p:spPr>
            <a:xfrm>
              <a:off x="991674" y="4167710"/>
              <a:ext cx="2369712" cy="91685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We focused on male &gt;= 60 where diabetes is most common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31FAA2-9D9D-4501-E6E5-B194F22CA0E3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1146220" y="3923007"/>
              <a:ext cx="1030310" cy="244703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694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US" sz="2800"/>
              <a:t>males60to79_red_Lv3_ord_WEIGHTED_corr_2%milk_GLU</a:t>
            </a:r>
            <a:r>
              <a:rPr lang="en-AU" sz="2800"/>
              <a:t> </a:t>
            </a:r>
            <a:endParaRPr lang="en-US" sz="28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6989175-E187-4D06-7ED7-2804DA48A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55695"/>
            <a:ext cx="6197600" cy="526211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6787662" y="1383762"/>
            <a:ext cx="5315438" cy="30358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Food OUT table + GLU_index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plot “Milk cows fluid 2 fat” consumption and color code by GLU_index.</a:t>
            </a:r>
          </a:p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Similarly to ice cream,</a:t>
            </a: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Most people did not consume 2% milk, but some did.  And more </a:t>
            </a:r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prediabetic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>
                <a:solidFill>
                  <a:srgbClr val="C715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people did. </a:t>
            </a:r>
          </a:p>
        </p:txBody>
      </p:sp>
    </p:spTree>
    <p:extLst>
      <p:ext uri="{BB962C8B-B14F-4D97-AF65-F5344CB8AC3E}">
        <p14:creationId xmlns:p14="http://schemas.microsoft.com/office/powerpoint/2010/main" val="1805483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US" sz="2800"/>
              <a:t>males60to79_red_Lv3_ord_WEIGHTED_corr_wholemilk_GLU</a:t>
            </a:r>
            <a:r>
              <a:rPr lang="en-AU" sz="2800"/>
              <a:t> 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6787662" y="1383762"/>
            <a:ext cx="5315438" cy="30358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Food OUT table + GLU_index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plot “Milk cows fluid whole” consumption and color code by GLU_index.</a:t>
            </a:r>
          </a:p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Similarly to ice cream and 2% milk but difference not as obvious. Plus, Prediabetic group outnumbers Normal and Diabetic groups. That difference is accounted for…? 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992DBF8-D35A-0B96-9BC8-E15C370B9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8" y="1498595"/>
            <a:ext cx="5753891" cy="4885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117D4-0FFF-A733-37A8-D70487CD1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5"/>
          <a:stretch/>
        </p:blipFill>
        <p:spPr>
          <a:xfrm>
            <a:off x="6724159" y="4762500"/>
            <a:ext cx="531543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6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69" y="2650443"/>
            <a:ext cx="11334262" cy="1073588"/>
          </a:xfrm>
        </p:spPr>
        <p:txBody>
          <a:bodyPr>
            <a:noAutofit/>
          </a:bodyPr>
          <a:lstStyle/>
          <a:p>
            <a:r>
              <a:rPr lang="en-US" sz="2800"/>
              <a:t>males60to79_red_Lv3_ord_WEIGHTED_corr is done!!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A6B11-642B-AC93-E36F-42EAA110C6BE}"/>
              </a:ext>
            </a:extLst>
          </p:cNvPr>
          <p:cNvSpPr txBox="1"/>
          <p:nvPr/>
        </p:nvSpPr>
        <p:spPr>
          <a:xfrm>
            <a:off x="774700" y="3927231"/>
            <a:ext cx="990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Next, I could do… </a:t>
            </a:r>
          </a:p>
          <a:p>
            <a:endParaRPr lang="en-US"/>
          </a:p>
          <a:p>
            <a:r>
              <a:rPr lang="en-US" sz="1800"/>
              <a:t>males60to79_red_Lv3_ord_</a:t>
            </a:r>
            <a:r>
              <a:rPr lang="en-US" sz="1800" b="1"/>
              <a:t>UNweighted</a:t>
            </a:r>
            <a:r>
              <a:rPr lang="en-US" sz="1800"/>
              <a:t>_corr</a:t>
            </a:r>
          </a:p>
          <a:p>
            <a:endParaRPr lang="en-US"/>
          </a:p>
          <a:p>
            <a:r>
              <a:rPr lang="en-US"/>
              <a:t>And also look at Lv2 food tree code. And see why level=2 produces 1274 food categories.</a:t>
            </a:r>
          </a:p>
        </p:txBody>
      </p:sp>
    </p:spTree>
    <p:extLst>
      <p:ext uri="{BB962C8B-B14F-4D97-AF65-F5344CB8AC3E}">
        <p14:creationId xmlns:p14="http://schemas.microsoft.com/office/powerpoint/2010/main" val="3695685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 </a:t>
            </a:r>
            <a:r>
              <a:rPr lang="en-AU" sz="2400"/>
              <a:t>Lv3 PCoA with Unweighted unifrac distance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4FCFA-5CCB-01B5-5038-CA102F0E8DDE}"/>
              </a:ext>
            </a:extLst>
          </p:cNvPr>
          <p:cNvSpPr txBox="1"/>
          <p:nvPr/>
        </p:nvSpPr>
        <p:spPr>
          <a:xfrm>
            <a:off x="207234" y="4910753"/>
            <a:ext cx="4610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~0.6.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p-value:0.06. Groups are borderline but not different.</a:t>
            </a: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DB5B564A-9392-8A0D-9D00-FA43C0B83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3514338"/>
            <a:ext cx="4134680" cy="324867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EF2DD91-42F0-0756-5DFF-759C14D6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0323"/>
            <a:ext cx="4134680" cy="3248677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995DF43-5A9D-9BBC-8468-9BA799754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4" y="1336431"/>
            <a:ext cx="4292607" cy="337276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3D82809-1BF3-7331-0D07-7D52EDC28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48" y="180323"/>
            <a:ext cx="4134680" cy="3248677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E7DA84E-9876-CF75-5CF2-032522BF9D10}"/>
              </a:ext>
            </a:extLst>
          </p:cNvPr>
          <p:cNvSpPr/>
          <p:nvPr/>
        </p:nvSpPr>
        <p:spPr>
          <a:xfrm>
            <a:off x="2353537" y="526319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sorting food by SEQN, I think…</a:t>
            </a:r>
            <a:endParaRPr lang="en-US" sz="1600" b="1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56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60-79 </a:t>
            </a:r>
            <a:r>
              <a:rPr lang="en-AU" sz="2400"/>
              <a:t>Lv3 PCoA with Unweighted unifrac distance</a:t>
            </a:r>
            <a:endParaRPr lang="en-US" sz="28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4AFCD8-1D1B-6C7A-3446-5CCF0EDE155E}"/>
              </a:ext>
            </a:extLst>
          </p:cNvPr>
          <p:cNvGrpSpPr/>
          <p:nvPr/>
        </p:nvGrpSpPr>
        <p:grpSpPr>
          <a:xfrm>
            <a:off x="207234" y="167235"/>
            <a:ext cx="11933966" cy="6523530"/>
            <a:chOff x="207234" y="167235"/>
            <a:chExt cx="11933966" cy="6523530"/>
          </a:xfrm>
        </p:grpSpPr>
        <p:pic>
          <p:nvPicPr>
            <p:cNvPr id="25" name="Picture 24" descr="Chart, scatter chart&#10;&#10;Description automatically generated">
              <a:extLst>
                <a:ext uri="{FF2B5EF4-FFF2-40B4-BE49-F238E27FC236}">
                  <a16:creationId xmlns:a16="http://schemas.microsoft.com/office/drawing/2014/main" id="{C64FAB35-5B9D-872C-5E58-9ABD614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185" y="167235"/>
              <a:ext cx="4051407" cy="31832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44FCFA-5CCB-01B5-5038-CA102F0E8DDE}"/>
                </a:ext>
              </a:extLst>
            </p:cNvPr>
            <p:cNvSpPr txBox="1"/>
            <p:nvPr/>
          </p:nvSpPr>
          <p:spPr>
            <a:xfrm>
              <a:off x="207234" y="4910753"/>
              <a:ext cx="4610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vegan::permutest: p-value ~0.6. Assumption OK.</a:t>
              </a:r>
            </a:p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vegan::adonis: p-value:0.07. Groups are borderline but not different.</a:t>
              </a:r>
            </a:p>
          </p:txBody>
        </p:sp>
        <p:pic>
          <p:nvPicPr>
            <p:cNvPr id="18" name="Picture 17" descr="Chart&#10;&#10;Description automatically generated">
              <a:extLst>
                <a:ext uri="{FF2B5EF4-FFF2-40B4-BE49-F238E27FC236}">
                  <a16:creationId xmlns:a16="http://schemas.microsoft.com/office/drawing/2014/main" id="{FC506357-6748-24EE-A7E7-180689718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38" y="1725046"/>
              <a:ext cx="3730200" cy="2930871"/>
            </a:xfrm>
            <a:prstGeom prst="rect">
              <a:avLst/>
            </a:prstGeom>
          </p:spPr>
        </p:pic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BD8A4EFB-3799-D9D3-9B3B-519F5F7E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185" y="3507517"/>
              <a:ext cx="4051407" cy="3183248"/>
            </a:xfrm>
            <a:prstGeom prst="rect">
              <a:avLst/>
            </a:prstGeom>
          </p:spPr>
        </p:pic>
        <p:pic>
          <p:nvPicPr>
            <p:cNvPr id="23" name="Picture 22" descr="Chart, diagram&#10;&#10;Description automatically generated">
              <a:extLst>
                <a:ext uri="{FF2B5EF4-FFF2-40B4-BE49-F238E27FC236}">
                  <a16:creationId xmlns:a16="http://schemas.microsoft.com/office/drawing/2014/main" id="{D432DC8E-4DAC-56DD-04E4-087D13254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9793" y="167235"/>
              <a:ext cx="4051407" cy="3183248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D8CF00-AC29-B310-CDBF-074C3A73FCA4}"/>
                </a:ext>
              </a:extLst>
            </p:cNvPr>
            <p:cNvSpPr/>
            <p:nvPr/>
          </p:nvSpPr>
          <p:spPr>
            <a:xfrm>
              <a:off x="8089793" y="4192924"/>
              <a:ext cx="3730200" cy="143565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Checked that ordination results are the same even after sorting SEQN columns in food object first.  Though mirrored, but separation and % var explained are the same. 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A5B05B4-7EEA-5D79-6163-293188F2D737}"/>
              </a:ext>
            </a:extLst>
          </p:cNvPr>
          <p:cNvSpPr/>
          <p:nvPr/>
        </p:nvSpPr>
        <p:spPr>
          <a:xfrm>
            <a:off x="0" y="0"/>
            <a:ext cx="3187700" cy="4233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sorting food by SEQN</a:t>
            </a:r>
            <a:endParaRPr lang="en-US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25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Corr between food groups and Axes. (heatmap) Axes 1 and 2 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845905" y="5091356"/>
            <a:ext cx="9618895" cy="12197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foods that had the highest correlation with Axes 1&amp;2 were almost the same – ice cream and milks. Banana foor Axis 1, and American cheese for Axis 2.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5284E-684C-D40E-D724-010C11A25393}"/>
              </a:ext>
            </a:extLst>
          </p:cNvPr>
          <p:cNvSpPr txBox="1"/>
          <p:nvPr/>
        </p:nvSpPr>
        <p:spPr>
          <a:xfrm>
            <a:off x="10642600" y="78177"/>
            <a:ext cx="154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/>
              <a:t>Unweighted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72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8717347" cy="1073588"/>
          </a:xfrm>
        </p:spPr>
        <p:txBody>
          <a:bodyPr>
            <a:noAutofit/>
          </a:bodyPr>
          <a:lstStyle/>
          <a:p>
            <a:r>
              <a:rPr lang="en-AU" sz="2800"/>
              <a:t>Male in 60to79 PCA test separation using adonis by feeding Euclidean distance matrix to the model.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256847" y="2887482"/>
            <a:ext cx="538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~0.5. 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p-value”: 0.06. Groups are </a:t>
            </a:r>
            <a:r>
              <a:rPr lang="en-US" sz="1600" u="sng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different.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240605" y="5181600"/>
            <a:ext cx="2642995" cy="6736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1&amp;2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256847" y="1474201"/>
            <a:ext cx="10149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dist_matrix_e &lt;- dist(as.data.frame(t(food2)), method = "euclidean", diag = T)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vegan::adonis(DISTANCE_MATRIX, FACTOR, perm=999)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theory, it can handle any distance matrix, even Euclidean.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0163F-8E2A-21A8-0EBD-7811025C5CC1}"/>
              </a:ext>
            </a:extLst>
          </p:cNvPr>
          <p:cNvSpPr txBox="1"/>
          <p:nvPr/>
        </p:nvSpPr>
        <p:spPr>
          <a:xfrm>
            <a:off x="256847" y="3718479"/>
            <a:ext cx="115084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&gt;   pairwise.adonis(dist_matrix_e, demog_glu_male60to79$GLU_index, perm = 5000)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        pairs Df SumsOfSqs  F.Model          R2   p.value p.adjusted sig</a:t>
            </a:r>
          </a:p>
          <a:p>
            <a:r>
              <a:rPr lang="en-US" sz="1600">
                <a:latin typeface="Consolas" panose="020B0609020204030204" pitchFamily="49" charset="0"/>
              </a:rPr>
              <a:t>1 Diabetic vs Prediabetic  1  70294.36 1.110221 0.005870760 0.1261748  0.3785243    </a:t>
            </a:r>
          </a:p>
          <a:p>
            <a:r>
              <a:rPr lang="en-US" sz="1600">
                <a:latin typeface="Consolas" panose="020B0609020204030204" pitchFamily="49" charset="0"/>
              </a:rPr>
              <a:t>2      Diabetic vs Normal  1  76511.31 1.108867 0.010162941 0.1113777  0.3341332    </a:t>
            </a:r>
          </a:p>
          <a:p>
            <a:r>
              <a:rPr lang="en-US" sz="1600">
                <a:latin typeface="Consolas" panose="020B0609020204030204" pitchFamily="49" charset="0"/>
              </a:rPr>
              <a:t>3   Prediabetic vs Normal  1  73829.27 1.131156 0.006533519 0.1403719  0.4211158</a:t>
            </a:r>
          </a:p>
        </p:txBody>
      </p:sp>
    </p:spTree>
    <p:extLst>
      <p:ext uri="{BB962C8B-B14F-4D97-AF65-F5344CB8AC3E}">
        <p14:creationId xmlns:p14="http://schemas.microsoft.com/office/powerpoint/2010/main" val="4122744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508462" cy="1073588"/>
          </a:xfrm>
        </p:spPr>
        <p:txBody>
          <a:bodyPr>
            <a:noAutofit/>
          </a:bodyPr>
          <a:lstStyle/>
          <a:p>
            <a:r>
              <a:rPr lang="en-AU" sz="2800"/>
              <a:t>[sorted food$SEQN first] Male in 60to79 PCA test separation using adonis by feeding Euclidean distance matrix to the model.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256847" y="2887482"/>
            <a:ext cx="538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~0.5. 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p-value”: 0.06. Groups are </a:t>
            </a:r>
            <a:r>
              <a:rPr lang="en-US" sz="1600" u="sng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different.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1201505" y="5566099"/>
            <a:ext cx="7028095" cy="10290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After sorting the individuals (X86435 etc.) in food, then prepare OUT table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produced the same result!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Creating phyloseq object with sorted individuals (in colulmns) in food first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then build phyfoods  Do ordination  Will be safer.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256847" y="1474201"/>
            <a:ext cx="10149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dist_matrix_e &lt;- dist(as.data.frame(t(food2)), method = "euclidean", diag = T)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vegan::adonis(DISTANCE_MATRIX, FACTOR, perm=999)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theory, it can handle any distance matrix, even Euclidean.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0163F-8E2A-21A8-0EBD-7811025C5CC1}"/>
              </a:ext>
            </a:extLst>
          </p:cNvPr>
          <p:cNvSpPr txBox="1"/>
          <p:nvPr/>
        </p:nvSpPr>
        <p:spPr>
          <a:xfrm>
            <a:off x="256847" y="3718479"/>
            <a:ext cx="115084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&gt;   pairwise.adonis(dist_matrix_e, demog_glu_male60to79$GLU_index, perm = 5000)</a:t>
            </a:r>
          </a:p>
          <a:p>
            <a:r>
              <a:rPr lang="en-US" sz="1600">
                <a:latin typeface="Consolas" panose="020B0609020204030204" pitchFamily="49" charset="0"/>
              </a:rPr>
              <a:t>                    pairs Df SumsOfSqs  F.Model          R2   p.value p.adjusted sig</a:t>
            </a:r>
          </a:p>
          <a:p>
            <a:r>
              <a:rPr lang="en-US" sz="1600">
                <a:latin typeface="Consolas" panose="020B0609020204030204" pitchFamily="49" charset="0"/>
              </a:rPr>
              <a:t>1 Diabetic vs Prediabetic  1  70294.36 1.110221 0.005870760 0.1261748  0.3785243    </a:t>
            </a:r>
          </a:p>
          <a:p>
            <a:r>
              <a:rPr lang="en-US" sz="1600">
                <a:latin typeface="Consolas" panose="020B0609020204030204" pitchFamily="49" charset="0"/>
              </a:rPr>
              <a:t>2      Diabetic vs Normal  1  76511.31 1.108867 0.010162941 0.1113777  0.3341332    </a:t>
            </a:r>
          </a:p>
          <a:p>
            <a:r>
              <a:rPr lang="en-US" sz="1600">
                <a:latin typeface="Consolas" panose="020B0609020204030204" pitchFamily="49" charset="0"/>
              </a:rPr>
              <a:t>3   Prediabetic vs Normal  1  73829.27 1.131156 0.006533519 0.1403719  0.4211158</a:t>
            </a:r>
          </a:p>
        </p:txBody>
      </p:sp>
      <p:sp>
        <p:nvSpPr>
          <p:cNvPr id="5" name="Star: 10 Points 4">
            <a:extLst>
              <a:ext uri="{FF2B5EF4-FFF2-40B4-BE49-F238E27FC236}">
                <a16:creationId xmlns:a16="http://schemas.microsoft.com/office/drawing/2014/main" id="{476C4173-D03C-5197-C9B4-FA53AEB522B1}"/>
              </a:ext>
            </a:extLst>
          </p:cNvPr>
          <p:cNvSpPr/>
          <p:nvPr/>
        </p:nvSpPr>
        <p:spPr>
          <a:xfrm>
            <a:off x="10160000" y="1336431"/>
            <a:ext cx="1308100" cy="1354217"/>
          </a:xfrm>
          <a:prstGeom prst="star10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Safety Check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488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508462" cy="1073588"/>
          </a:xfrm>
        </p:spPr>
        <p:txBody>
          <a:bodyPr>
            <a:noAutofit/>
          </a:bodyPr>
          <a:lstStyle/>
          <a:p>
            <a:r>
              <a:rPr lang="en-AU" sz="2800"/>
              <a:t>Most updated scripts are….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1DB03-2482-69EC-C22D-C0ED3A1F2122}"/>
              </a:ext>
            </a:extLst>
          </p:cNvPr>
          <p:cNvSpPr txBox="1"/>
          <p:nvPr/>
        </p:nvSpPr>
        <p:spPr>
          <a:xfrm>
            <a:off x="749300" y="2374047"/>
            <a:ext cx="9775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40_ordination_NHANES_males60to79_Lv3_Euclidean_sortfood.R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40_ordination_NHANES_males60to79_Lv3_explore_sortfood.R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5B442-3C02-0497-5541-6D3B3161E00C}"/>
              </a:ext>
            </a:extLst>
          </p:cNvPr>
          <p:cNvSpPr txBox="1"/>
          <p:nvPr/>
        </p:nvSpPr>
        <p:spPr>
          <a:xfrm>
            <a:off x="1905000" y="4519658"/>
            <a:ext cx="6438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>
                <a:latin typeface="Arial" panose="020B0604020202020204" pitchFamily="34" charset="0"/>
              </a:rPr>
              <a:t>If I am going to use males60</a:t>
            </a:r>
            <a:r>
              <a:rPr lang="en-AU" sz="1800" u="sng">
                <a:latin typeface="Arial" panose="020B0604020202020204" pitchFamily="34" charset="0"/>
              </a:rPr>
              <a:t>plus</a:t>
            </a:r>
            <a:r>
              <a:rPr lang="en-AU" sz="1800">
                <a:latin typeface="Arial" panose="020B0604020202020204" pitchFamily="34" charset="0"/>
              </a:rPr>
              <a:t>, I will need to update males60plus scripts to reflect the change (to sort the columns of SEQN in food before creating a phyloseq object).  </a:t>
            </a:r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5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508462" cy="1073588"/>
          </a:xfrm>
        </p:spPr>
        <p:txBody>
          <a:bodyPr>
            <a:noAutofit/>
          </a:bodyPr>
          <a:lstStyle/>
          <a:p>
            <a:r>
              <a:rPr lang="en-AU" sz="2800"/>
              <a:t>What to do next…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5B442-3C02-0497-5541-6D3B3161E00C}"/>
              </a:ext>
            </a:extLst>
          </p:cNvPr>
          <p:cNvSpPr txBox="1"/>
          <p:nvPr/>
        </p:nvSpPr>
        <p:spPr>
          <a:xfrm>
            <a:off x="1282700" y="1850257"/>
            <a:ext cx="8204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>
                <a:latin typeface="Arial" panose="020B0604020202020204" pitchFamily="34" charset="0"/>
                <a:cs typeface="Arial" panose="020B0604020202020204" pitchFamily="34" charset="0"/>
              </a:rPr>
              <a:t>So far, the only subset that showed between-group difference was </a:t>
            </a:r>
          </a:p>
          <a:p>
            <a:r>
              <a:rPr lang="en-AU" sz="2400" b="1">
                <a:latin typeface="Arial" panose="020B0604020202020204" pitchFamily="34" charset="0"/>
                <a:cs typeface="Arial" panose="020B0604020202020204" pitchFamily="34" charset="0"/>
              </a:rPr>
              <a:t>Male in 60plus Lv3 </a:t>
            </a:r>
            <a:r>
              <a:rPr lang="en-AU" sz="2000" b="1">
                <a:latin typeface="Arial" panose="020B0604020202020204" pitchFamily="34" charset="0"/>
                <a:cs typeface="Arial" panose="020B0604020202020204" pitchFamily="34" charset="0"/>
              </a:rPr>
              <a:t>UNweighted.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So… use this subpopulation for now to see the correlation between food variable and PCoA Axis.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6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6154451" cy="1073588"/>
          </a:xfrm>
        </p:spPr>
        <p:txBody>
          <a:bodyPr>
            <a:noAutofit/>
          </a:bodyPr>
          <a:lstStyle/>
          <a:p>
            <a:r>
              <a:rPr lang="en-AU" sz="2800"/>
              <a:t>Male - Diabetic groups by age</a:t>
            </a:r>
            <a:endParaRPr lang="en-US" sz="2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E3218-5C97-8172-0805-13950E12A860}"/>
              </a:ext>
            </a:extLst>
          </p:cNvPr>
          <p:cNvGrpSpPr/>
          <p:nvPr/>
        </p:nvGrpSpPr>
        <p:grpSpPr>
          <a:xfrm>
            <a:off x="9169473" y="837032"/>
            <a:ext cx="2743199" cy="1377458"/>
            <a:chOff x="946597" y="4167711"/>
            <a:chExt cx="2743199" cy="137745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AEA753E-C82D-E339-4911-30940E618E33}"/>
                </a:ext>
              </a:extLst>
            </p:cNvPr>
            <p:cNvSpPr/>
            <p:nvPr/>
          </p:nvSpPr>
          <p:spPr>
            <a:xfrm>
              <a:off x="946597" y="4167711"/>
              <a:ext cx="2743199" cy="1002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A lot of 80 year-olds.  Perhaps 80 or older were grouped.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31FAA2-9D9D-4501-E6E5-B194F22CA0E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1561848" y="5170267"/>
              <a:ext cx="756349" cy="374902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850E9B3-246A-43DD-82B1-0C895CCE74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263220"/>
              </p:ext>
            </p:extLst>
          </p:nvPr>
        </p:nvGraphicFramePr>
        <p:xfrm>
          <a:off x="631065" y="2963142"/>
          <a:ext cx="7714446" cy="341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17971F-2B60-321F-1803-B394E4836A70}"/>
              </a:ext>
            </a:extLst>
          </p:cNvPr>
          <p:cNvSpPr txBox="1"/>
          <p:nvPr/>
        </p:nvSpPr>
        <p:spPr>
          <a:xfrm>
            <a:off x="962696" y="1936678"/>
            <a:ext cx="9327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(Age) 60 61 62 63 64 65 66 67 68 69 70 71 72 73 74 75 76 77 78 79 80 </a:t>
            </a:r>
          </a:p>
          <a:p>
            <a:r>
              <a:rPr lang="en-US">
                <a:latin typeface="Consolas" panose="020B0609020204030204" pitchFamily="49" charset="0"/>
              </a:rPr>
              <a:t>(n)   17 22 14 12 13 17 14 11  8 13 15 11 11  9 12 11  9  7  6  5 43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2D8105-3B8C-A023-BBFF-4AC834787AC3}"/>
              </a:ext>
            </a:extLst>
          </p:cNvPr>
          <p:cNvGrpSpPr/>
          <p:nvPr/>
        </p:nvGrpSpPr>
        <p:grpSpPr>
          <a:xfrm>
            <a:off x="8472813" y="4790941"/>
            <a:ext cx="3349993" cy="1584101"/>
            <a:chOff x="500790" y="3843333"/>
            <a:chExt cx="3349993" cy="158410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40A8AE9-8361-2121-F62D-93559908868A}"/>
                </a:ext>
              </a:extLst>
            </p:cNvPr>
            <p:cNvSpPr/>
            <p:nvPr/>
          </p:nvSpPr>
          <p:spPr>
            <a:xfrm>
              <a:off x="631065" y="4167711"/>
              <a:ext cx="3219718" cy="125972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But their Normal/Prediabetic/Diabetics percentages are similar to other ages, so should be OK…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878225-97B7-527B-7BDC-158494EDF6E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500790" y="3843333"/>
              <a:ext cx="1740134" cy="324378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C593E6-D984-7E76-50E8-8660EAC2FA9F}"/>
              </a:ext>
            </a:extLst>
          </p:cNvPr>
          <p:cNvSpPr/>
          <p:nvPr/>
        </p:nvSpPr>
        <p:spPr>
          <a:xfrm>
            <a:off x="8841347" y="2637652"/>
            <a:ext cx="3071325" cy="10025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80+ may not be eating as freely as others due to nursing homes or meal assistance.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2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69B-91C8-BF84-3CDC-670D788B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38" y="1335149"/>
            <a:ext cx="5907186" cy="2670299"/>
          </a:xfrm>
        </p:spPr>
        <p:txBody>
          <a:bodyPr>
            <a:normAutofit/>
          </a:bodyPr>
          <a:lstStyle/>
          <a:p>
            <a:r>
              <a:rPr lang="en-US" altLang="ja-JP" sz="3200"/>
              <a:t>Male in 60 and older </a:t>
            </a:r>
            <a:br>
              <a:rPr lang="en-US" altLang="ja-JP" sz="3200"/>
            </a:br>
            <a:r>
              <a:rPr lang="en-US" altLang="ja-JP" sz="3200"/>
              <a:t>(60 plus)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E0CA-BEC4-432E-F301-3C632AB0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8395" y="4240299"/>
            <a:ext cx="5089071" cy="663402"/>
          </a:xfrm>
        </p:spPr>
        <p:txBody>
          <a:bodyPr>
            <a:normAutofit/>
          </a:bodyPr>
          <a:lstStyle/>
          <a:p>
            <a:r>
              <a:rPr lang="en-US" sz="2000"/>
              <a:t>Correlation of Axis and variables (foods)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B4393-6FD8-F14F-3F03-5C2E22515D6F}"/>
              </a:ext>
            </a:extLst>
          </p:cNvPr>
          <p:cNvSpPr/>
          <p:nvPr/>
        </p:nvSpPr>
        <p:spPr>
          <a:xfrm>
            <a:off x="7994931" y="0"/>
            <a:ext cx="4197069" cy="26702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AF850-49DC-22FE-E75A-9463091C4AEB}"/>
              </a:ext>
            </a:extLst>
          </p:cNvPr>
          <p:cNvSpPr/>
          <p:nvPr/>
        </p:nvSpPr>
        <p:spPr>
          <a:xfrm>
            <a:off x="6724481" y="2051259"/>
            <a:ext cx="2411427" cy="4826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4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11334262" cy="1073588"/>
          </a:xfrm>
        </p:spPr>
        <p:txBody>
          <a:bodyPr>
            <a:noAutofit/>
          </a:bodyPr>
          <a:lstStyle/>
          <a:p>
            <a:r>
              <a:rPr lang="en-AU" sz="2800"/>
              <a:t>But…?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375138" y="1559168"/>
            <a:ext cx="111437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strange is that 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Lv2 food tree and Lv3 food tree both have 1274 food categories. 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numbers of food categories should be: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Lv1: 9, 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Lv2: 44, 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Lv3: 1274…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Lv2 food tree has 3 branches (!).  The number of levels was specified correctly.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with the levels=2 argument, 1274 food categories are generated (level +1).  That is why generate.food tree with level=6 did not run (level + 1 =7, there is no 7</a:t>
            </a:r>
            <a:r>
              <a:rPr lang="en-US" baseline="30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category.).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check the generate.food.tree code and see...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48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69B-91C8-BF84-3CDC-670D788B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188" y="1115950"/>
            <a:ext cx="5907186" cy="2670299"/>
          </a:xfrm>
        </p:spPr>
        <p:txBody>
          <a:bodyPr>
            <a:normAutofit/>
          </a:bodyPr>
          <a:lstStyle/>
          <a:p>
            <a:r>
              <a:rPr lang="en-US" altLang="ja-JP" sz="3200"/>
              <a:t>Misc.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E0CA-BEC4-432E-F301-3C632AB0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8245" y="4021100"/>
            <a:ext cx="5089071" cy="663402"/>
          </a:xfrm>
        </p:spPr>
        <p:txBody>
          <a:bodyPr>
            <a:normAutofit/>
          </a:bodyPr>
          <a:lstStyle/>
          <a:p>
            <a:r>
              <a:rPr lang="en-US" sz="2000"/>
              <a:t>For record-keeping purposes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B4393-6FD8-F14F-3F03-5C2E22515D6F}"/>
              </a:ext>
            </a:extLst>
          </p:cNvPr>
          <p:cNvSpPr/>
          <p:nvPr/>
        </p:nvSpPr>
        <p:spPr>
          <a:xfrm>
            <a:off x="5524500" y="0"/>
            <a:ext cx="6667501" cy="14334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AF850-49DC-22FE-E75A-9463091C4AEB}"/>
              </a:ext>
            </a:extLst>
          </p:cNvPr>
          <p:cNvSpPr/>
          <p:nvPr/>
        </p:nvSpPr>
        <p:spPr>
          <a:xfrm flipV="1">
            <a:off x="0" y="5227158"/>
            <a:ext cx="9678074" cy="11228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05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9184498" cy="1073588"/>
          </a:xfrm>
        </p:spPr>
        <p:txBody>
          <a:bodyPr>
            <a:noAutofit/>
          </a:bodyPr>
          <a:lstStyle/>
          <a:p>
            <a:r>
              <a:rPr lang="en-AU" sz="2800"/>
              <a:t>Mistake in 40_ordination_NHANES_xxxx found!!</a:t>
            </a:r>
            <a:endParaRPr lang="en-US" sz="2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6641648" y="2278316"/>
            <a:ext cx="2642995" cy="1150684"/>
          </a:xfrm>
          <a:prstGeom prst="roundRect">
            <a:avLst>
              <a:gd name="adj" fmla="val 13722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This must be </a:t>
            </a:r>
            <a:r>
              <a:rPr lang="en-US" sz="16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, not </a:t>
            </a:r>
            <a:r>
              <a:rPr lang="en-US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!!!!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DD2D1-AF85-2D9F-7941-D99DA8F027E7}"/>
              </a:ext>
            </a:extLst>
          </p:cNvPr>
          <p:cNvSpPr txBox="1"/>
          <p:nvPr/>
        </p:nvSpPr>
        <p:spPr>
          <a:xfrm>
            <a:off x="694250" y="1564549"/>
            <a:ext cx="10492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# Convert the GLU_index as a factor to plot it in order.</a:t>
            </a:r>
          </a:p>
          <a:p>
            <a:r>
              <a:rPr lang="en-US" sz="1600">
                <a:latin typeface="Consolas" panose="020B0609020204030204" pitchFamily="49" charset="0"/>
              </a:rPr>
              <a:t>  loaded_glu_u$GLU_index &lt;- factor(loaded_glu_u$GLU_index, </a:t>
            </a:r>
            <a:r>
              <a:rPr lang="en-US" sz="1600" b="1" strike="sngStrike">
                <a:solidFill>
                  <a:srgbClr val="FF0000"/>
                </a:solidFill>
                <a:latin typeface="Consolas" panose="020B0609020204030204" pitchFamily="49" charset="0"/>
              </a:rPr>
              <a:t>labels</a:t>
            </a:r>
            <a:r>
              <a:rPr lang="en-US" sz="1600">
                <a:latin typeface="Consolas" panose="020B0609020204030204" pitchFamily="49" charset="0"/>
              </a:rPr>
              <a:t>= c("Normal", "Prediabetic", "Diabetic"))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6DC44-FABD-7449-4C65-3D68BBA30449}"/>
              </a:ext>
            </a:extLst>
          </p:cNvPr>
          <p:cNvSpPr txBox="1"/>
          <p:nvPr/>
        </p:nvSpPr>
        <p:spPr>
          <a:xfrm>
            <a:off x="694250" y="4046956"/>
            <a:ext cx="104921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Consolas" panose="020B0609020204030204" pitchFamily="49" charset="0"/>
              </a:rPr>
              <a:t># Change the plot colors so that new figures with correct levels can be distinguished from the incorrect ones…</a:t>
            </a:r>
          </a:p>
          <a:p>
            <a:r>
              <a:rPr lang="en-US" sz="1600">
                <a:latin typeface="Consolas" panose="020B0609020204030204" pitchFamily="49" charset="0"/>
              </a:rPr>
              <a:t>colors c("turquoise2", "goldenrod3", "mediumvioletred“) --&gt; replaced with c("steelblue3", "gold3", "hotpink“)</a:t>
            </a:r>
          </a:p>
        </p:txBody>
      </p:sp>
    </p:spTree>
    <p:extLst>
      <p:ext uri="{BB962C8B-B14F-4D97-AF65-F5344CB8AC3E}">
        <p14:creationId xmlns:p14="http://schemas.microsoft.com/office/powerpoint/2010/main" val="676462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Lv2 </a:t>
            </a:r>
            <a:r>
              <a:rPr lang="en-AU" sz="2400"/>
              <a:t>WEIGHTED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80171" y="5521568"/>
            <a:ext cx="481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~0.3.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0.02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Groups are different.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739CC6E-EA40-E8AC-E26E-50155BB3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" y="1536141"/>
            <a:ext cx="4818185" cy="3785717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DE395726-4225-40B1-D2D4-4BB78CA3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95" y="3560085"/>
            <a:ext cx="4071752" cy="3199234"/>
          </a:xfrm>
          <a:prstGeom prst="rect">
            <a:avLst/>
          </a:prstGeom>
        </p:spPr>
      </p:pic>
      <p:pic>
        <p:nvPicPr>
          <p:cNvPr id="19" name="Picture 18" descr="Chart, bubble chart&#10;&#10;Description automatically generated">
            <a:extLst>
              <a:ext uri="{FF2B5EF4-FFF2-40B4-BE49-F238E27FC236}">
                <a16:creationId xmlns:a16="http://schemas.microsoft.com/office/drawing/2014/main" id="{6AF0A0F7-3444-78E3-4A85-5B78A579F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96" y="136394"/>
            <a:ext cx="4071752" cy="3199234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7F840C8B-4289-1D5D-CD50-863E3981A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71" y="136394"/>
            <a:ext cx="4071752" cy="319923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253305" y="3729296"/>
            <a:ext cx="2642995" cy="15925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1&amp;2 biplot separated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2&amp;4 biplot separated </a:t>
            </a:r>
            <a:r>
              <a:rPr lang="en-US" sz="1600">
                <a:solidFill>
                  <a:srgbClr val="C715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group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1B0C0C93-410D-30D4-8787-AA0DBA4D37E9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8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Lv2 </a:t>
            </a:r>
            <a:r>
              <a:rPr lang="en-AU" sz="2400"/>
              <a:t>UNweighted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4DFD7-0F12-1F2C-D0DE-1BF066B8415D}"/>
              </a:ext>
            </a:extLst>
          </p:cNvPr>
          <p:cNvSpPr txBox="1"/>
          <p:nvPr/>
        </p:nvSpPr>
        <p:spPr>
          <a:xfrm>
            <a:off x="334872" y="5317153"/>
            <a:ext cx="481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~0.7.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p-value 0.02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Groups are different!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F7DD2D13-6048-098B-E1DA-60395BA2D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0" y="1486340"/>
            <a:ext cx="4635070" cy="3641841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12E1B11-5608-0736-CE2E-BBE31F90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90" y="323962"/>
            <a:ext cx="4103085" cy="322385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EE5997B-C03F-72B2-79F8-1B61BB099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3" y="3608933"/>
            <a:ext cx="4103083" cy="322385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C1AE09D-0FEF-C9D1-77BE-FA55090DB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23" y="323962"/>
            <a:ext cx="4103085" cy="3223852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54004E50-C47A-5218-A889-6C92CA2C860D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7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Lv3 </a:t>
            </a:r>
            <a:r>
              <a:rPr lang="en-AU" sz="2400"/>
              <a:t>WEIGHTED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3150D-7B7E-C35B-620F-5EC67B643F26}"/>
              </a:ext>
            </a:extLst>
          </p:cNvPr>
          <p:cNvSpPr txBox="1"/>
          <p:nvPr/>
        </p:nvSpPr>
        <p:spPr>
          <a:xfrm>
            <a:off x="181955" y="5537233"/>
            <a:ext cx="481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~0.49.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0.054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Groups are borderline different.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3A87B11-353A-9EC5-2C03-C12665DEB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5" y="1715382"/>
            <a:ext cx="4686305" cy="36820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A44319-E563-A92F-3142-ED1E99BD0BB4}"/>
              </a:ext>
            </a:extLst>
          </p:cNvPr>
          <p:cNvSpPr/>
          <p:nvPr/>
        </p:nvSpPr>
        <p:spPr>
          <a:xfrm>
            <a:off x="1622917" y="5104506"/>
            <a:ext cx="1422444" cy="292973"/>
          </a:xfrm>
          <a:prstGeom prst="round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A5913475-BBCA-7546-9DA8-B5D4D8461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6" y="217292"/>
            <a:ext cx="4057776" cy="3188252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F905B3E-D548-E213-4568-097B36592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17" y="217292"/>
            <a:ext cx="4057776" cy="3188252"/>
          </a:xfrm>
          <a:prstGeom prst="rect">
            <a:avLst/>
          </a:prstGeom>
        </p:spPr>
      </p:pic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id="{20A60C9E-0CF8-9C64-994A-EB403971B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6" y="3510379"/>
            <a:ext cx="4057777" cy="3188253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D46F965-6884-C2D2-B78A-1AEAF34D1BCA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74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CD3BF14-1C02-3711-D283-2FBBD7CF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18" y="129336"/>
            <a:ext cx="4162835" cy="3270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Lv3 </a:t>
            </a:r>
            <a:r>
              <a:rPr lang="en-AU" sz="2400"/>
              <a:t>UNweighted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9A566-9B0C-BCE9-40B9-3320313AE6F0}"/>
              </a:ext>
            </a:extLst>
          </p:cNvPr>
          <p:cNvSpPr txBox="1"/>
          <p:nvPr/>
        </p:nvSpPr>
        <p:spPr>
          <a:xfrm>
            <a:off x="152861" y="5636589"/>
            <a:ext cx="481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~0.57.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p-value 0.03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Groups are different!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3B3066F6-16B6-0417-319F-39B983860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738"/>
            <a:ext cx="4686306" cy="368209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573439A-CFED-05AC-936E-120D0E890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954" y="124793"/>
            <a:ext cx="4162835" cy="327079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0B2699D5-0B54-649A-9123-67355D1EC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18" y="3462408"/>
            <a:ext cx="4162835" cy="3270799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E0FDDD7-0740-2F5B-136B-5507594997C7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674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Lv4 WEIGHTED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99445-B8A0-C64E-9D78-D34A43FB110A}"/>
              </a:ext>
            </a:extLst>
          </p:cNvPr>
          <p:cNvSpPr txBox="1"/>
          <p:nvPr/>
        </p:nvSpPr>
        <p:spPr>
          <a:xfrm>
            <a:off x="152714" y="5511194"/>
            <a:ext cx="481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~0.18.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Groups are borderline different.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8A1EF-662B-9D5F-8625-FCAEACE9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1"/>
          <a:stretch/>
        </p:blipFill>
        <p:spPr>
          <a:xfrm>
            <a:off x="152714" y="1739899"/>
            <a:ext cx="4557773" cy="3499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E5800D-02C6-AE93-4DCF-DC20B04D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06" y="107276"/>
            <a:ext cx="4112988" cy="3211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11A30-4451-C51C-B7B8-8B9BD9D49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976" y="150842"/>
            <a:ext cx="4134795" cy="3211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4F5DD-CD2F-77A7-0F90-29EC943E7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109" y="3565742"/>
            <a:ext cx="4142604" cy="32110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E743E-F4FA-717E-C87F-425D9D048111}"/>
              </a:ext>
            </a:extLst>
          </p:cNvPr>
          <p:cNvSpPr/>
          <p:nvPr/>
        </p:nvSpPr>
        <p:spPr>
          <a:xfrm>
            <a:off x="9291942" y="3883843"/>
            <a:ext cx="2642995" cy="9058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3&amp;4 biplot and Axes 2&amp;4 biplot separated </a:t>
            </a:r>
            <a:r>
              <a:rPr lang="en-US" sz="1600">
                <a:solidFill>
                  <a:srgbClr val="C715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Diabetic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group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538D4B-EFBE-25E9-6391-15C12EE8F1FC}"/>
              </a:ext>
            </a:extLst>
          </p:cNvPr>
          <p:cNvSpPr/>
          <p:nvPr/>
        </p:nvSpPr>
        <p:spPr>
          <a:xfrm>
            <a:off x="9291942" y="5593389"/>
            <a:ext cx="2642995" cy="59217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Maybe 3D will work…?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D80DBE2A-D4B4-76B2-A5AE-231A5D4470AD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9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Lv4 </a:t>
            </a:r>
            <a:r>
              <a:rPr lang="en-AU" sz="2400"/>
              <a:t>UNweighted</a:t>
            </a:r>
            <a:endParaRPr lang="en-US" sz="28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3ED01E2-C407-8A50-83DB-7D6E7C1717BF}"/>
              </a:ext>
            </a:extLst>
          </p:cNvPr>
          <p:cNvSpPr/>
          <p:nvPr/>
        </p:nvSpPr>
        <p:spPr>
          <a:xfrm>
            <a:off x="8963880" y="3581365"/>
            <a:ext cx="2642995" cy="90583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2&amp;4 biplot separated </a:t>
            </a:r>
            <a:r>
              <a:rPr lang="en-US" sz="16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92DB2C-B1FE-77A3-5B6A-C9F0331AAE2F}"/>
              </a:ext>
            </a:extLst>
          </p:cNvPr>
          <p:cNvSpPr/>
          <p:nvPr/>
        </p:nvSpPr>
        <p:spPr>
          <a:xfrm>
            <a:off x="375138" y="5774649"/>
            <a:ext cx="2642995" cy="6830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Unweighted is presence or absence.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BA5EA-6CE9-9A58-8D93-C0CE7AD4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53" y="3461475"/>
            <a:ext cx="3960127" cy="307305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075C0E-E59B-F810-95C5-5AC6B1A45AB1}"/>
              </a:ext>
            </a:extLst>
          </p:cNvPr>
          <p:cNvSpPr/>
          <p:nvPr/>
        </p:nvSpPr>
        <p:spPr>
          <a:xfrm>
            <a:off x="8860791" y="5440030"/>
            <a:ext cx="2642995" cy="101769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For both weighted and unweighted, Axes 2&amp;4 separated groups.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D6D7D1-4924-419A-CD2A-5C5F0B57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6" y="1863356"/>
            <a:ext cx="4489015" cy="35038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4CFF72-2CF5-5B0C-C585-EA160FFF88C8}"/>
              </a:ext>
            </a:extLst>
          </p:cNvPr>
          <p:cNvSpPr txBox="1"/>
          <p:nvPr/>
        </p:nvSpPr>
        <p:spPr>
          <a:xfrm>
            <a:off x="1305628" y="7076935"/>
            <a:ext cx="4818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~0.27.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0.05. Groups are borderline different.  But in this, 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Prediabetic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looks different from the others.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6F53F-A5DC-3ADB-6849-2D2BF83E5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01" y="163685"/>
            <a:ext cx="3933030" cy="3075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E5D20-70A1-3228-8D69-CADB0A470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527" y="163685"/>
            <a:ext cx="3977522" cy="3073059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AEFC09B9-E52F-7F3C-3AC7-5D86C6561136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4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369B-91C8-BF84-3CDC-670D788BB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86" y="1715512"/>
            <a:ext cx="7856258" cy="2888711"/>
          </a:xfrm>
        </p:spPr>
        <p:txBody>
          <a:bodyPr>
            <a:normAutofit/>
          </a:bodyPr>
          <a:lstStyle/>
          <a:p>
            <a:r>
              <a:rPr lang="en-US" altLang="ja-JP" sz="4000"/>
              <a:t>Male in 60 and older </a:t>
            </a:r>
            <a:br>
              <a:rPr lang="en-US" altLang="ja-JP" sz="4000"/>
            </a:br>
            <a:r>
              <a:rPr lang="en-US" altLang="ja-JP" sz="4000"/>
              <a:t>(60 plus) 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E0CA-BEC4-432E-F301-3C632AB0C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86" y="4806669"/>
            <a:ext cx="7856258" cy="663402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B4393-6FD8-F14F-3F03-5C2E22515D6F}"/>
              </a:ext>
            </a:extLst>
          </p:cNvPr>
          <p:cNvSpPr/>
          <p:nvPr/>
        </p:nvSpPr>
        <p:spPr>
          <a:xfrm>
            <a:off x="5227455" y="596309"/>
            <a:ext cx="6964545" cy="12742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AF850-49DC-22FE-E75A-9463091C4AEB}"/>
              </a:ext>
            </a:extLst>
          </p:cNvPr>
          <p:cNvSpPr/>
          <p:nvPr/>
        </p:nvSpPr>
        <p:spPr>
          <a:xfrm>
            <a:off x="0" y="5672517"/>
            <a:ext cx="10695214" cy="8044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34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Lv5</a:t>
            </a: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3520D3-50FC-FDEE-1A7C-7C9D11A44E4C}"/>
              </a:ext>
            </a:extLst>
          </p:cNvPr>
          <p:cNvGrpSpPr/>
          <p:nvPr/>
        </p:nvGrpSpPr>
        <p:grpSpPr>
          <a:xfrm>
            <a:off x="375138" y="1301469"/>
            <a:ext cx="5264721" cy="4459452"/>
            <a:chOff x="375138" y="1301469"/>
            <a:chExt cx="5264721" cy="44594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F8D50E-2657-9163-D347-4C4A1137F739}"/>
                </a:ext>
              </a:extLst>
            </p:cNvPr>
            <p:cNvSpPr txBox="1"/>
            <p:nvPr/>
          </p:nvSpPr>
          <p:spPr>
            <a:xfrm>
              <a:off x="375138" y="1301469"/>
              <a:ext cx="5047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Lv5_ord_WEIGHTED, no error in ordination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78A60B-3414-6D11-F7A3-727966B3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138" y="1640023"/>
              <a:ext cx="5264721" cy="412089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7B9C88-C6E2-36D5-6282-6C578AA1928B}"/>
              </a:ext>
            </a:extLst>
          </p:cNvPr>
          <p:cNvGrpSpPr/>
          <p:nvPr/>
        </p:nvGrpSpPr>
        <p:grpSpPr>
          <a:xfrm>
            <a:off x="5994861" y="1301469"/>
            <a:ext cx="5268223" cy="4459452"/>
            <a:chOff x="5994861" y="1301469"/>
            <a:chExt cx="5268223" cy="44594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9AB456-1F6B-EE8C-3855-3A8365316ED4}"/>
                </a:ext>
              </a:extLst>
            </p:cNvPr>
            <p:cNvSpPr txBox="1"/>
            <p:nvPr/>
          </p:nvSpPr>
          <p:spPr>
            <a:xfrm>
              <a:off x="5994861" y="1301469"/>
              <a:ext cx="31089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Lv5_ord_UNweighted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3B14B1-277C-F21A-7733-DE4640E5D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861" y="1640023"/>
              <a:ext cx="5268223" cy="41208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B3C004-B98B-4E00-B69C-3DC8ADFED1D9}"/>
              </a:ext>
            </a:extLst>
          </p:cNvPr>
          <p:cNvSpPr txBox="1"/>
          <p:nvPr/>
        </p:nvSpPr>
        <p:spPr>
          <a:xfrm>
            <a:off x="375137" y="5742152"/>
            <a:ext cx="481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~0.10.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0.08. Groups are almost borderline different.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D549F3-2D59-CB1C-C86C-AADB65E9ED71}"/>
              </a:ext>
            </a:extLst>
          </p:cNvPr>
          <p:cNvSpPr txBox="1"/>
          <p:nvPr/>
        </p:nvSpPr>
        <p:spPr>
          <a:xfrm>
            <a:off x="5994861" y="5742151"/>
            <a:ext cx="4818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~0.50.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0.05. Groups are borderline different.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92474935-3233-80FC-722C-160BE1B3D7D3}"/>
              </a:ext>
            </a:extLst>
          </p:cNvPr>
          <p:cNvSpPr/>
          <p:nvPr/>
        </p:nvSpPr>
        <p:spPr>
          <a:xfrm>
            <a:off x="2907563" y="624756"/>
            <a:ext cx="7339680" cy="5970401"/>
          </a:xfrm>
          <a:prstGeom prst="mathMultiply">
            <a:avLst>
              <a:gd name="adj1" fmla="val 16528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levels of GLU_index is incorrect!!</a:t>
            </a:r>
            <a:endParaRPr lang="en-US" sz="1600" i="0" u="none" strike="noStrike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Males in 60s Lv4 and Lv5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B8C57-DF27-E4A7-7428-2CEA5F73D54C}"/>
              </a:ext>
            </a:extLst>
          </p:cNvPr>
          <p:cNvSpPr txBox="1"/>
          <p:nvPr/>
        </p:nvSpPr>
        <p:spPr>
          <a:xfrm>
            <a:off x="2540000" y="2151727"/>
            <a:ext cx="6819899" cy="255454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Ordination results are influenced by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food tree level and 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whether weighted or unweighted unifrac distance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used.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at level 4 and level 5, the three GLU index groups are almost different, while their dispersions are not different. 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91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Males in 60s Lv6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F8D50E-2657-9163-D347-4C4A1137F739}"/>
              </a:ext>
            </a:extLst>
          </p:cNvPr>
          <p:cNvSpPr txBox="1"/>
          <p:nvPr/>
        </p:nvSpPr>
        <p:spPr>
          <a:xfrm>
            <a:off x="375138" y="1573013"/>
            <a:ext cx="11441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ordinated_w &lt;- phyloseq::ordinate(phyfoods, method="PCoA", distance="unifrac", weighted=TRUE) 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GIVES ERROR...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Error in h(simpleError(msg, call)) : 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error in evaluating the argument 'x' in selecting a method for function 'colSums': subscript out of bounds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3152-2F5F-7D8F-8AA5-DDE5D2954915}"/>
              </a:ext>
            </a:extLst>
          </p:cNvPr>
          <p:cNvSpPr txBox="1"/>
          <p:nvPr/>
        </p:nvSpPr>
        <p:spPr>
          <a:xfrm>
            <a:off x="375138" y="3715328"/>
            <a:ext cx="6626303" cy="83099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Lv6 food tree can be visualized with no problem, but ordination cannot be done…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98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Males in 60s PCA Nutrients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C83B8-A440-6A90-E2C7-E9329C72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3"/>
          <a:stretch/>
        </p:blipFill>
        <p:spPr>
          <a:xfrm>
            <a:off x="457317" y="1767944"/>
            <a:ext cx="5588774" cy="4442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12E95-4EFE-6D6F-2772-7995FE4A5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9"/>
          <a:stretch/>
        </p:blipFill>
        <p:spPr>
          <a:xfrm>
            <a:off x="6096000" y="1767944"/>
            <a:ext cx="5553132" cy="444235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5441262" y="572474"/>
            <a:ext cx="6207870" cy="7639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Prediabetic and Diabetic has points in the top right direction. That is associated with higher general food intake..? TFAT, SODI, etc.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1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Males in 60s BMI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6715103" y="5074276"/>
            <a:ext cx="4504691" cy="130704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Diabetic group has a higher mean BMI than Prediabetic and Normal group.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94FF-A850-AE28-9EFD-0E805198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7" y="1721912"/>
            <a:ext cx="5419725" cy="461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6564018" y="1336431"/>
            <a:ext cx="4655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significant (p-value=0.0026).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Diabetic is different from Normal and Prediabetic, but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Normal and Prediabetic are not different.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FF022-95CE-4B42-662C-19BCA0A7441A}"/>
              </a:ext>
            </a:extLst>
          </p:cNvPr>
          <p:cNvSpPr txBox="1"/>
          <p:nvPr/>
        </p:nvSpPr>
        <p:spPr>
          <a:xfrm>
            <a:off x="6715103" y="2997802"/>
            <a:ext cx="51720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</a:rPr>
              <a:t>data:  df$BMXBMI and df$GLU_index </a:t>
            </a:r>
          </a:p>
          <a:p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            Normal Prediabetic</a:t>
            </a:r>
          </a:p>
          <a:p>
            <a:r>
              <a:rPr lang="en-US" sz="1400">
                <a:latin typeface="Consolas" panose="020B0609020204030204" pitchFamily="49" charset="0"/>
              </a:rPr>
              <a:t>Prediabetic 0.2471 -          </a:t>
            </a:r>
          </a:p>
          <a:p>
            <a:r>
              <a:rPr lang="en-US" sz="1400">
                <a:latin typeface="Consolas" panose="020B0609020204030204" pitchFamily="49" charset="0"/>
              </a:rPr>
              <a:t>Diabetic    0.0036 0.0115 </a:t>
            </a:r>
          </a:p>
        </p:txBody>
      </p:sp>
    </p:spTree>
    <p:extLst>
      <p:ext uri="{BB962C8B-B14F-4D97-AF65-F5344CB8AC3E}">
        <p14:creationId xmlns:p14="http://schemas.microsoft.com/office/powerpoint/2010/main" val="2020548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Males in 60s KCAL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586299" y="4753138"/>
            <a:ext cx="4504691" cy="17983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Calorie intake of Normal, Prediabetic, and Diabetic groups are not different...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435214" y="1506635"/>
            <a:ext cx="465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not significant (p-value=0.109).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090C9F-3529-99D0-488E-178EB4E6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7627"/>
            <a:ext cx="4217229" cy="3644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6B6DA-553F-9241-38E1-155BA37F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605" y="3944600"/>
            <a:ext cx="3457369" cy="29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88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60s PCA Nutrients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0117D-8CB8-A89E-66F6-526BBCF4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81222"/>
            <a:ext cx="6007099" cy="3545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14360-6D14-13FF-3F0A-A420A5790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0" y="1727040"/>
            <a:ext cx="6007097" cy="35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2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 plus, BMI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6715103" y="5074276"/>
            <a:ext cx="4504691" cy="130704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Diabetic group has a higher mean BMI than Prediabetic and Normal group.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6564018" y="1336431"/>
            <a:ext cx="46557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significant (p-value= 0.0032).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Diabetic is different from Normal and Prediabetic, but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Normal and Prediabetic are not different.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1FF022-95CE-4B42-662C-19BCA0A7441A}"/>
              </a:ext>
            </a:extLst>
          </p:cNvPr>
          <p:cNvSpPr txBox="1"/>
          <p:nvPr/>
        </p:nvSpPr>
        <p:spPr>
          <a:xfrm>
            <a:off x="6715103" y="2997802"/>
            <a:ext cx="51720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Consolas" panose="020B0609020204030204" pitchFamily="49" charset="0"/>
              </a:rPr>
              <a:t>data:  df$BMXBMI and df$GLU_index </a:t>
            </a:r>
          </a:p>
          <a:p>
            <a:endParaRPr lang="en-US" sz="1400">
              <a:latin typeface="Consolas" panose="020B0609020204030204" pitchFamily="49" charset="0"/>
            </a:endParaRPr>
          </a:p>
          <a:p>
            <a:r>
              <a:rPr lang="en-US" sz="1400">
                <a:latin typeface="Consolas" panose="020B0609020204030204" pitchFamily="49" charset="0"/>
              </a:rPr>
              <a:t>            Normal Prediabetic</a:t>
            </a:r>
          </a:p>
          <a:p>
            <a:r>
              <a:rPr lang="pt-BR" sz="1400">
                <a:latin typeface="Consolas" panose="020B0609020204030204" pitchFamily="49" charset="0"/>
              </a:rPr>
              <a:t>Prediabetic 0.1716 -          </a:t>
            </a:r>
          </a:p>
          <a:p>
            <a:r>
              <a:rPr lang="pt-BR" sz="1400">
                <a:latin typeface="Consolas" panose="020B0609020204030204" pitchFamily="49" charset="0"/>
              </a:rPr>
              <a:t>Diabetic    0.0033 0.0215</a:t>
            </a:r>
            <a:endParaRPr lang="en-US" sz="1400"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377F4-59D4-0B0A-B3B0-971FF63D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8" y="1603822"/>
            <a:ext cx="54292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 plus, KCAL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06A750-1DE1-9D6F-AC50-071DB64A2317}"/>
              </a:ext>
            </a:extLst>
          </p:cNvPr>
          <p:cNvSpPr/>
          <p:nvPr/>
        </p:nvSpPr>
        <p:spPr>
          <a:xfrm>
            <a:off x="586299" y="4753138"/>
            <a:ext cx="4504691" cy="17983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Calorie intake of Normal, Prediabetic, and Diabetic groups are not different.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1CED-A835-F499-C11A-281B7FC123DD}"/>
              </a:ext>
            </a:extLst>
          </p:cNvPr>
          <p:cNvSpPr txBox="1"/>
          <p:nvPr/>
        </p:nvSpPr>
        <p:spPr>
          <a:xfrm>
            <a:off x="435214" y="1506635"/>
            <a:ext cx="4655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ANOVA – not significant (p-value=0.308).</a:t>
            </a:r>
          </a:p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Hmm, so no need to control KCAL intake.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C32AF-4ABF-7D93-80B1-0ADB8CBE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17" y="1199814"/>
            <a:ext cx="5419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Lv2 </a:t>
            </a:r>
            <a:r>
              <a:rPr lang="en-AU" sz="2400"/>
              <a:t>WEIGHTED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80171" y="5521568"/>
            <a:ext cx="4818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~0.15.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 0.04. Groups are different.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pairwise.adonis not significant for any pair.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054549" y="3565153"/>
            <a:ext cx="2801996" cy="10111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Axes 2&amp;3 and Axes2&amp;4, Normal subpopulations look distinct.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DC529580-223E-7D53-85A1-FFD418D9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92" y="153512"/>
            <a:ext cx="4038306" cy="3172955"/>
          </a:xfrm>
          <a:prstGeom prst="rect">
            <a:avLst/>
          </a:prstGeom>
        </p:spPr>
      </p:pic>
      <p:pic>
        <p:nvPicPr>
          <p:cNvPr id="17" name="Picture 16" descr="Chart, diagram, scatter chart&#10;&#10;Description automatically generated">
            <a:extLst>
              <a:ext uri="{FF2B5EF4-FFF2-40B4-BE49-F238E27FC236}">
                <a16:creationId xmlns:a16="http://schemas.microsoft.com/office/drawing/2014/main" id="{5BFB78DF-E595-E192-C1C0-1F7E2D733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" y="1848521"/>
            <a:ext cx="4326238" cy="339918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ADC8666-B1B1-3C9E-2E22-DBAA4A65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92" y="3531533"/>
            <a:ext cx="4038306" cy="3172955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1943136F-B0CD-3266-CC39-EF92CE73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51" y="153511"/>
            <a:ext cx="4038306" cy="3172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D313D-EE40-F043-A52A-FA3CA683AF07}"/>
              </a:ext>
            </a:extLst>
          </p:cNvPr>
          <p:cNvSpPr txBox="1"/>
          <p:nvPr/>
        </p:nvSpPr>
        <p:spPr>
          <a:xfrm>
            <a:off x="604518" y="4539301"/>
            <a:ext cx="252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failed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3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E2C-EC3C-618F-59D2-D97D34FA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8" y="262843"/>
            <a:ext cx="4818185" cy="1073588"/>
          </a:xfrm>
        </p:spPr>
        <p:txBody>
          <a:bodyPr>
            <a:noAutofit/>
          </a:bodyPr>
          <a:lstStyle/>
          <a:p>
            <a:r>
              <a:rPr lang="en-AU" sz="2800"/>
              <a:t>Male in 60plus Lv2 </a:t>
            </a:r>
            <a:r>
              <a:rPr lang="en-AU" sz="2400"/>
              <a:t>UNweighted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D46D-6078-AC2F-CB5A-35C8DE794A2E}"/>
              </a:ext>
            </a:extLst>
          </p:cNvPr>
          <p:cNvSpPr txBox="1"/>
          <p:nvPr/>
        </p:nvSpPr>
        <p:spPr>
          <a:xfrm>
            <a:off x="93484" y="5402299"/>
            <a:ext cx="4818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vegan::permutest: p-value ~0.8. Assumption OK.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vegan::adonis: p-value:0.013. Groups are different.</a:t>
            </a:r>
          </a:p>
          <a:p>
            <a:endParaRPr lang="en-US" sz="16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pairwise.adonis not significant for any pair. 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8CF00-AC29-B310-CDBF-074C3A73FCA4}"/>
              </a:ext>
            </a:extLst>
          </p:cNvPr>
          <p:cNvSpPr/>
          <p:nvPr/>
        </p:nvSpPr>
        <p:spPr>
          <a:xfrm>
            <a:off x="9253305" y="4293704"/>
            <a:ext cx="2642995" cy="10281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Axes 1&amp;2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815F759-CB31-F673-9442-B4CC2EBB4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1" y="1550500"/>
            <a:ext cx="4419607" cy="3472548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DD8C889-A7B1-AE58-36D1-C3157FC5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69" y="3503731"/>
            <a:ext cx="4007255" cy="3148557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45A5168-8131-70CC-522C-282E8DA2F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69" y="280443"/>
            <a:ext cx="4007255" cy="3148557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839C166D-78A4-8FB1-0297-ECC15A543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47" y="280443"/>
            <a:ext cx="4007255" cy="31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69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8064A2"/>
      </a:dk2>
      <a:lt2>
        <a:srgbClr val="48ACC6"/>
      </a:lt2>
      <a:accent1>
        <a:srgbClr val="6FDFAA"/>
      </a:accent1>
      <a:accent2>
        <a:srgbClr val="ED7D31"/>
      </a:accent2>
      <a:accent3>
        <a:srgbClr val="C0504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65000"/>
            </a:schemeClr>
          </a:solidFill>
        </a:ln>
      </a:spPr>
      <a:bodyPr rtlCol="0" anchor="ctr"/>
      <a:lstStyle>
        <a:defPPr algn="l">
          <a:defRPr sz="1600" i="0" u="none" strike="noStrike" smtClean="0"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3674</TotalTime>
  <Words>3405</Words>
  <Application>Microsoft Office PowerPoint</Application>
  <PresentationFormat>Widescreen</PresentationFormat>
  <Paragraphs>326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Abadi</vt:lpstr>
      <vt:lpstr>Amasis MT Pro Black</vt:lpstr>
      <vt:lpstr>Arial</vt:lpstr>
      <vt:lpstr>Calibri</vt:lpstr>
      <vt:lpstr>Consolas</vt:lpstr>
      <vt:lpstr>Office Theme</vt:lpstr>
      <vt:lpstr>Ordination with unifrac distance matrix</vt:lpstr>
      <vt:lpstr>Male in 60s Lv2 and Lv3 – more variance explained?</vt:lpstr>
      <vt:lpstr>Diabetic groups by gender and age</vt:lpstr>
      <vt:lpstr>Male - Diabetic groups by age</vt:lpstr>
      <vt:lpstr>Male in 60 and older  (60 plus) </vt:lpstr>
      <vt:lpstr>Male in 60 plus, BMI</vt:lpstr>
      <vt:lpstr>Male in 60 plus, KCAL</vt:lpstr>
      <vt:lpstr>Male in 60plus Lv2 WEIGHTED</vt:lpstr>
      <vt:lpstr>Male in 60plus Lv2 UNweighted</vt:lpstr>
      <vt:lpstr>Male in 60plus Lv3 WEIGHTED</vt:lpstr>
      <vt:lpstr>Male in 60plus Lv3 UNweighted</vt:lpstr>
      <vt:lpstr>If you just subset Normal and Diabetic, is there a  difference between them? </vt:lpstr>
      <vt:lpstr>If you just subset Normal and Prediabetic, is there a  difference between them? </vt:lpstr>
      <vt:lpstr>Male in 60plus PCA test separation using adonis by feeding Euclidean distance matrix to the model.</vt:lpstr>
      <vt:lpstr>Male in 60plus PCA test separation using adonis by feeding Euclidean distance matrix to the model.</vt:lpstr>
      <vt:lpstr>Male in 60plus PCA test separation using adonis by feeding Euclidean distance matrix to the model.</vt:lpstr>
      <vt:lpstr>title</vt:lpstr>
      <vt:lpstr>Male with age 60-79 (n=237)</vt:lpstr>
      <vt:lpstr>Male in 60-79, BMI (n=234; 3 missing BMI)</vt:lpstr>
      <vt:lpstr>Male in 60-79, KCAL (n=237)</vt:lpstr>
      <vt:lpstr>Male in 60-79 Lv3 PCoA with WEIGHTED unifrac distance</vt:lpstr>
      <vt:lpstr>Male in 60-79 Lv3 PCoA with WEIGHTED unifrac distance</vt:lpstr>
      <vt:lpstr>Corr between food groups and Axes. (heatmap) Axes 1 and 2 </vt:lpstr>
      <vt:lpstr>Corr between food groups and Axes. (heatmap) Axes 1 and 2 </vt:lpstr>
      <vt:lpstr>Corr between food groups and Axes. (heatmap) Axes 3 and 4 </vt:lpstr>
      <vt:lpstr>Corr between food groups and Axes. (heatmap) Axes 2 and 3 </vt:lpstr>
      <vt:lpstr>Corr between food groups and Axes. (heatmap) Axes 2 and 4 </vt:lpstr>
      <vt:lpstr>Corr between food groups and Axes. (heatmap)</vt:lpstr>
      <vt:lpstr>males60to79_red_Lv3_ord_WEIGHTED_corr_icecream_GLU </vt:lpstr>
      <vt:lpstr>males60to79_red_Lv3_ord_WEIGHTED_corr_2%milk_GLU </vt:lpstr>
      <vt:lpstr>males60to79_red_Lv3_ord_WEIGHTED_corr_wholemilk_GLU </vt:lpstr>
      <vt:lpstr>males60to79_red_Lv3_ord_WEIGHTED_corr is done!!</vt:lpstr>
      <vt:lpstr>Male in 60-79 Lv3 PCoA with Unweighted unifrac distance</vt:lpstr>
      <vt:lpstr>Male in 60-79 Lv3 PCoA with Unweighted unifrac distance</vt:lpstr>
      <vt:lpstr>Corr between food groups and Axes. (heatmap) Axes 1 and 2 </vt:lpstr>
      <vt:lpstr>Male in 60to79 PCA test separation using adonis by feeding Euclidean distance matrix to the model.</vt:lpstr>
      <vt:lpstr>[sorted food$SEQN first] Male in 60to79 PCA test separation using adonis by feeding Euclidean distance matrix to the model.</vt:lpstr>
      <vt:lpstr>Most updated scripts are….</vt:lpstr>
      <vt:lpstr>What to do next…</vt:lpstr>
      <vt:lpstr>Male in 60 and older  (60 plus) </vt:lpstr>
      <vt:lpstr>But…?</vt:lpstr>
      <vt:lpstr>Misc. </vt:lpstr>
      <vt:lpstr>Mistake in 40_ordination_NHANES_xxxx found!!</vt:lpstr>
      <vt:lpstr>Male in 60s Lv2 WEIGHTED</vt:lpstr>
      <vt:lpstr>Male in 60s Lv2 UNweighted</vt:lpstr>
      <vt:lpstr>Male in 60s Lv3 WEIGHTED</vt:lpstr>
      <vt:lpstr>Male in 60s Lv3 UNweighted</vt:lpstr>
      <vt:lpstr>Male in 60s Lv4 WEIGHTED</vt:lpstr>
      <vt:lpstr>Male in 60s Lv4 UNweighted</vt:lpstr>
      <vt:lpstr>Male in 60s Lv5</vt:lpstr>
      <vt:lpstr>Males in 60s Lv4 and Lv5</vt:lpstr>
      <vt:lpstr>Males in 60s Lv6</vt:lpstr>
      <vt:lpstr>Males in 60s PCA Nutrients</vt:lpstr>
      <vt:lpstr>Males in 60s BMI</vt:lpstr>
      <vt:lpstr>Males in 60s KCAL</vt:lpstr>
      <vt:lpstr>Male in 60s PCA Nutrients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Sadohara, Rie</dc:creator>
  <cp:lastModifiedBy>Sadohara, Rie</cp:lastModifiedBy>
  <cp:revision>55</cp:revision>
  <dcterms:created xsi:type="dcterms:W3CDTF">2022-10-08T11:32:53Z</dcterms:created>
  <dcterms:modified xsi:type="dcterms:W3CDTF">2022-10-28T09:48:51Z</dcterms:modified>
</cp:coreProperties>
</file>